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82" r:id="rId4"/>
    <p:sldId id="275" r:id="rId5"/>
    <p:sldId id="276" r:id="rId6"/>
    <p:sldId id="280" r:id="rId7"/>
    <p:sldId id="273" r:id="rId8"/>
    <p:sldId id="271" r:id="rId9"/>
    <p:sldId id="289" r:id="rId10"/>
    <p:sldId id="288" r:id="rId11"/>
    <p:sldId id="285" r:id="rId12"/>
    <p:sldId id="287" r:id="rId13"/>
    <p:sldId id="290" r:id="rId14"/>
    <p:sldId id="292" r:id="rId15"/>
    <p:sldId id="293" r:id="rId16"/>
    <p:sldId id="294"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0" d="100"/>
          <a:sy n="50" d="100"/>
        </p:scale>
        <p:origin x="-1086" y="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20.10.2017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20.10.2017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20.10.2017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20.10.2017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20.10.2017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20.10.2017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20.10.2017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20.10.2017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20.10.2017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20.10.2017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20.10.2017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20.10.2017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lgn="ctr">
              <a:buNone/>
            </a:pPr>
            <a:r>
              <a:rPr lang="en-US" b="1" dirty="0" smtClean="0">
                <a:latin typeface="Times New Roman" pitchFamily="18" charset="0"/>
                <a:cs typeface="Times New Roman" pitchFamily="18" charset="0"/>
              </a:rPr>
              <a:t>Practical lesson № </a:t>
            </a:r>
            <a:r>
              <a:rPr lang="ru-RU" b="1" dirty="0" smtClean="0">
                <a:latin typeface="Times New Roman" pitchFamily="18" charset="0"/>
                <a:cs typeface="Times New Roman" pitchFamily="18" charset="0"/>
              </a:rPr>
              <a:t>2</a:t>
            </a:r>
          </a:p>
          <a:p>
            <a:pPr algn="ctr">
              <a:buNone/>
            </a:pPr>
            <a:endParaRPr lang="ru-RU" b="1" dirty="0" smtClean="0">
              <a:latin typeface="Times New Roman" pitchFamily="18" charset="0"/>
              <a:cs typeface="Times New Roman" pitchFamily="18" charset="0"/>
            </a:endParaRPr>
          </a:p>
          <a:p>
            <a:pPr algn="ctr">
              <a:buNone/>
            </a:pPr>
            <a:r>
              <a:rPr lang="en-US" sz="4000" b="1" dirty="0" smtClean="0">
                <a:latin typeface="Times New Roman" pitchFamily="18" charset="0"/>
                <a:cs typeface="Times New Roman" pitchFamily="18" charset="0"/>
              </a:rPr>
              <a:t>Theme</a:t>
            </a:r>
            <a:r>
              <a:rPr lang="ru-RU" sz="4000" b="1" dirty="0" smtClean="0">
                <a:latin typeface="Times New Roman" pitchFamily="18" charset="0"/>
                <a:cs typeface="Times New Roman" pitchFamily="18" charset="0"/>
              </a:rPr>
              <a:t>: </a:t>
            </a:r>
            <a:r>
              <a:rPr lang="en-US" sz="4000" b="1" dirty="0" smtClean="0">
                <a:latin typeface="Times New Roman" pitchFamily="18" charset="0"/>
                <a:cs typeface="Times New Roman" pitchFamily="18" charset="0"/>
              </a:rPr>
              <a:t>Syndrome damage. Contusion, dislocation, fracture. First aid.</a:t>
            </a:r>
            <a:endParaRPr lang="ru-RU" sz="4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5911873"/>
          </a:xfrm>
        </p:spPr>
        <p:txBody>
          <a:bodyPr>
            <a:normAutofit/>
          </a:bodyPr>
          <a:lstStyle/>
          <a:p>
            <a:endParaRPr lang="ru-RU" sz="2000" dirty="0">
              <a:latin typeface="Times New Roman" pitchFamily="18" charset="0"/>
              <a:cs typeface="Times New Roman" pitchFamily="18" charset="0"/>
            </a:endParaRPr>
          </a:p>
        </p:txBody>
      </p:sp>
      <p:pic>
        <p:nvPicPr>
          <p:cNvPr id="1026" name="Picture 2" descr="http://www.medical-enc.ru/24/img/splinting-3.jpg"/>
          <p:cNvPicPr>
            <a:picLocks noChangeAspect="1" noChangeArrowheads="1"/>
          </p:cNvPicPr>
          <p:nvPr/>
        </p:nvPicPr>
        <p:blipFill>
          <a:blip r:embed="rId2"/>
          <a:srcRect/>
          <a:stretch>
            <a:fillRect/>
          </a:stretch>
        </p:blipFill>
        <p:spPr bwMode="auto">
          <a:xfrm>
            <a:off x="428596" y="571480"/>
            <a:ext cx="3857652" cy="5000660"/>
          </a:xfrm>
          <a:prstGeom prst="rect">
            <a:avLst/>
          </a:prstGeom>
          <a:noFill/>
        </p:spPr>
      </p:pic>
      <p:pic>
        <p:nvPicPr>
          <p:cNvPr id="5" name="Picture 4" descr="http://www.studfiles.ru/html/2706/380/html_fKWbMQKNnq.DwgJ/htmlconvd-xxAvEZ_html_m24130605.png"/>
          <p:cNvPicPr>
            <a:picLocks noChangeAspect="1" noChangeArrowheads="1"/>
          </p:cNvPicPr>
          <p:nvPr/>
        </p:nvPicPr>
        <p:blipFill>
          <a:blip r:embed="rId3"/>
          <a:srcRect/>
          <a:stretch>
            <a:fillRect/>
          </a:stretch>
        </p:blipFill>
        <p:spPr bwMode="auto">
          <a:xfrm>
            <a:off x="4143372" y="3571876"/>
            <a:ext cx="5000628" cy="307181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lang="en-US" sz="2700" b="1" dirty="0" smtClean="0">
                <a:latin typeface="Times New Roman" pitchFamily="18" charset="0"/>
                <a:cs typeface="Times New Roman" pitchFamily="18" charset="0"/>
              </a:rPr>
              <a:t>Immobilization of fracture of shoulder bones. </a:t>
            </a:r>
            <a:r>
              <a:rPr lang="ru-RU" sz="2700" b="1" dirty="0" err="1" smtClean="0">
                <a:latin typeface="Times New Roman" pitchFamily="18" charset="0"/>
                <a:cs typeface="Times New Roman" pitchFamily="18" charset="0"/>
              </a:rPr>
              <a:t>Application</a:t>
            </a:r>
            <a:r>
              <a:rPr lang="ru-RU" sz="2700" b="1" dirty="0" smtClean="0">
                <a:latin typeface="Times New Roman" pitchFamily="18" charset="0"/>
                <a:cs typeface="Times New Roman" pitchFamily="18" charset="0"/>
              </a:rPr>
              <a:t> </a:t>
            </a:r>
            <a:r>
              <a:rPr lang="ru-RU" sz="2700" b="1" dirty="0" err="1" smtClean="0">
                <a:latin typeface="Times New Roman" pitchFamily="18" charset="0"/>
                <a:cs typeface="Times New Roman" pitchFamily="18" charset="0"/>
              </a:rPr>
              <a:t>of</a:t>
            </a:r>
            <a:r>
              <a:rPr lang="ru-RU" sz="2700" b="1" dirty="0" smtClean="0">
                <a:latin typeface="Times New Roman" pitchFamily="18" charset="0"/>
                <a:cs typeface="Times New Roman" pitchFamily="18" charset="0"/>
              </a:rPr>
              <a:t> </a:t>
            </a:r>
            <a:r>
              <a:rPr lang="ru-RU" sz="2700" b="1" dirty="0" err="1" smtClean="0">
                <a:latin typeface="Times New Roman" pitchFamily="18" charset="0"/>
                <a:cs typeface="Times New Roman" pitchFamily="18" charset="0"/>
              </a:rPr>
              <a:t>Rigid</a:t>
            </a:r>
            <a:r>
              <a:rPr lang="ru-RU" sz="2700" b="1" dirty="0" smtClean="0">
                <a:latin typeface="Times New Roman" pitchFamily="18" charset="0"/>
                <a:cs typeface="Times New Roman" pitchFamily="18" charset="0"/>
              </a:rPr>
              <a:t> </a:t>
            </a:r>
            <a:r>
              <a:rPr lang="ru-RU" sz="2700" b="1" dirty="0" err="1" smtClean="0">
                <a:latin typeface="Times New Roman" pitchFamily="18" charset="0"/>
                <a:cs typeface="Times New Roman" pitchFamily="18" charset="0"/>
              </a:rPr>
              <a:t>Splint</a:t>
            </a:r>
            <a:r>
              <a:rPr lang="en-US" sz="2700" b="1"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p>
        </p:txBody>
      </p:sp>
      <p:sp>
        <p:nvSpPr>
          <p:cNvPr id="3" name="Содержимое 2"/>
          <p:cNvSpPr>
            <a:spLocks noGrp="1"/>
          </p:cNvSpPr>
          <p:nvPr>
            <p:ph idx="1"/>
          </p:nvPr>
        </p:nvSpPr>
        <p:spPr>
          <a:xfrm>
            <a:off x="285720" y="1000108"/>
            <a:ext cx="8572560" cy="5643602"/>
          </a:xfrm>
        </p:spPr>
        <p:txBody>
          <a:bodyPr>
            <a:noAutofit/>
          </a:bodyPr>
          <a:lstStyle/>
          <a:p>
            <a:pPr>
              <a:spcBef>
                <a:spcPts val="0"/>
              </a:spcBef>
              <a:buNone/>
            </a:pPr>
            <a:r>
              <a:rPr lang="en-US" sz="2000" dirty="0" smtClean="0">
                <a:latin typeface="Times New Roman" pitchFamily="18" charset="0"/>
                <a:cs typeface="Times New Roman" pitchFamily="18" charset="0"/>
              </a:rPr>
              <a:t>1. Prepare the victim for Splinting the Suspected Fracture. </a:t>
            </a:r>
            <a:endParaRPr lang="ru-RU" sz="2000" dirty="0" smtClean="0">
              <a:latin typeface="Times New Roman" pitchFamily="18" charset="0"/>
              <a:cs typeface="Times New Roman" pitchFamily="18" charset="0"/>
            </a:endParaRPr>
          </a:p>
          <a:p>
            <a:pPr>
              <a:spcBef>
                <a:spcPts val="0"/>
              </a:spcBef>
            </a:pPr>
            <a:r>
              <a:rPr lang="en-US" sz="2000" dirty="0" smtClean="0">
                <a:latin typeface="Times New Roman" pitchFamily="18" charset="0"/>
                <a:cs typeface="Times New Roman" pitchFamily="18" charset="0"/>
              </a:rPr>
              <a:t>Reassure the casualty. </a:t>
            </a:r>
            <a:endParaRPr lang="ru-RU" sz="2000" dirty="0" smtClean="0">
              <a:latin typeface="Times New Roman" pitchFamily="18" charset="0"/>
              <a:cs typeface="Times New Roman" pitchFamily="18" charset="0"/>
            </a:endParaRPr>
          </a:p>
          <a:p>
            <a:pPr>
              <a:spcBef>
                <a:spcPts val="0"/>
              </a:spcBef>
            </a:pPr>
            <a:r>
              <a:rPr lang="en-US" sz="2000" dirty="0" smtClean="0">
                <a:latin typeface="Times New Roman" pitchFamily="18" charset="0"/>
                <a:cs typeface="Times New Roman" pitchFamily="18" charset="0"/>
              </a:rPr>
              <a:t>Loosen any tight or binding clothing. </a:t>
            </a:r>
            <a:endParaRPr lang="ru-RU" sz="2000" dirty="0" smtClean="0">
              <a:latin typeface="Times New Roman" pitchFamily="18" charset="0"/>
              <a:cs typeface="Times New Roman" pitchFamily="18" charset="0"/>
            </a:endParaRPr>
          </a:p>
          <a:p>
            <a:pPr>
              <a:spcBef>
                <a:spcPts val="0"/>
              </a:spcBef>
            </a:pPr>
            <a:r>
              <a:rPr lang="en-US" sz="2000" dirty="0" smtClean="0">
                <a:latin typeface="Times New Roman" pitchFamily="18" charset="0"/>
                <a:cs typeface="Times New Roman" pitchFamily="18" charset="0"/>
              </a:rPr>
              <a:t>Remove all jewelry from the injured part and place it in the casualty’s pocket.. </a:t>
            </a:r>
            <a:endParaRPr lang="ru-RU" sz="2000" dirty="0" smtClean="0">
              <a:latin typeface="Times New Roman" pitchFamily="18" charset="0"/>
              <a:cs typeface="Times New Roman" pitchFamily="18" charset="0"/>
            </a:endParaRPr>
          </a:p>
          <a:p>
            <a:pPr>
              <a:spcBef>
                <a:spcPts val="0"/>
              </a:spcBef>
              <a:buNone/>
            </a:pPr>
            <a:r>
              <a:rPr lang="en-US" sz="2000" dirty="0" smtClean="0">
                <a:latin typeface="Times New Roman" pitchFamily="18" charset="0"/>
                <a:cs typeface="Times New Roman" pitchFamily="18" charset="0"/>
              </a:rPr>
              <a:t>2. Position victim. The victim may be either sitting up or lying down. </a:t>
            </a:r>
            <a:endParaRPr lang="ru-RU" sz="2000" dirty="0" smtClean="0">
              <a:latin typeface="Times New Roman" pitchFamily="18" charset="0"/>
              <a:cs typeface="Times New Roman" pitchFamily="18" charset="0"/>
            </a:endParaRPr>
          </a:p>
          <a:p>
            <a:pPr>
              <a:spcBef>
                <a:spcPts val="0"/>
              </a:spcBef>
              <a:buNone/>
            </a:pPr>
            <a:r>
              <a:rPr lang="en-US" sz="2000" dirty="0" smtClean="0">
                <a:latin typeface="Times New Roman" pitchFamily="18" charset="0"/>
                <a:cs typeface="Times New Roman" pitchFamily="18" charset="0"/>
              </a:rPr>
              <a:t>3. Gather Splinting Materials. Standard medical Splints (Kramer's Splint with Padding). Before beginning first aid procedures for a fracture, gather whatever splinting  materials are available. Ensure that splints are long enough to immobilize the joint above and below the suspected fracture.</a:t>
            </a:r>
            <a:endParaRPr lang="ru-RU" sz="2000" dirty="0" smtClean="0">
              <a:latin typeface="Times New Roman" pitchFamily="18" charset="0"/>
              <a:cs typeface="Times New Roman" pitchFamily="18" charset="0"/>
            </a:endParaRPr>
          </a:p>
          <a:p>
            <a:pPr>
              <a:spcBef>
                <a:spcPts val="0"/>
              </a:spcBef>
              <a:buNone/>
            </a:pPr>
            <a:r>
              <a:rPr lang="en-US" sz="2000" dirty="0" smtClean="0">
                <a:latin typeface="Times New Roman" pitchFamily="18" charset="0"/>
                <a:cs typeface="Times New Roman" pitchFamily="18" charset="0"/>
              </a:rPr>
              <a:t>4. Model</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 splint</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on a healthy limb. </a:t>
            </a:r>
          </a:p>
          <a:p>
            <a:pPr>
              <a:spcBef>
                <a:spcPts val="0"/>
              </a:spcBef>
              <a:buNone/>
            </a:pPr>
            <a:r>
              <a:rPr lang="en-US" sz="2000" dirty="0" smtClean="0">
                <a:latin typeface="Times New Roman" pitchFamily="18" charset="0"/>
                <a:cs typeface="Times New Roman" pitchFamily="18" charset="0"/>
              </a:rPr>
              <a:t>5. Give a limbs medium physical position. deflect the shoulder joint on 15-20 degrees (Put</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the cushion in the </a:t>
            </a:r>
            <a:r>
              <a:rPr lang="en-US" sz="2000" dirty="0" err="1" smtClean="0">
                <a:latin typeface="Times New Roman" pitchFamily="18" charset="0"/>
                <a:cs typeface="Times New Roman" pitchFamily="18" charset="0"/>
              </a:rPr>
              <a:t>axilla</a:t>
            </a:r>
            <a:r>
              <a:rPr lang="en-US" sz="2000" dirty="0" smtClean="0">
                <a:latin typeface="Times New Roman" pitchFamily="18" charset="0"/>
                <a:cs typeface="Times New Roman" pitchFamily="18" charset="0"/>
              </a:rPr>
              <a:t>), bent the elbow joint at an angle of 90 degrees,  turn  the palm to stomach, fingers slightly bent.</a:t>
            </a:r>
          </a:p>
          <a:p>
            <a:pPr>
              <a:spcBef>
                <a:spcPts val="0"/>
              </a:spcBef>
              <a:buNone/>
            </a:pPr>
            <a:r>
              <a:rPr lang="en-US" sz="2000" dirty="0" smtClean="0">
                <a:latin typeface="Times New Roman" pitchFamily="18" charset="0"/>
                <a:cs typeface="Times New Roman" pitchFamily="18" charset="0"/>
              </a:rPr>
              <a:t>6. Place a splint from the fingertips to healthy shoulder.</a:t>
            </a:r>
          </a:p>
          <a:p>
            <a:pPr>
              <a:spcBef>
                <a:spcPts val="0"/>
              </a:spcBef>
              <a:buNone/>
            </a:pPr>
            <a:r>
              <a:rPr lang="en-US" sz="2000" dirty="0" smtClean="0">
                <a:latin typeface="Times New Roman" pitchFamily="18" charset="0"/>
                <a:cs typeface="Times New Roman" pitchFamily="18" charset="0"/>
              </a:rPr>
              <a:t>7. Fix the splint on full length with the same</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pressure with </a:t>
            </a:r>
            <a:r>
              <a:rPr lang="en-US" sz="2000" dirty="0" err="1" smtClean="0">
                <a:latin typeface="Times New Roman" pitchFamily="18" charset="0"/>
                <a:cs typeface="Times New Roman" pitchFamily="18" charset="0"/>
              </a:rPr>
              <a:t>Spica</a:t>
            </a:r>
            <a:r>
              <a:rPr lang="en-US" sz="2000" dirty="0" smtClean="0">
                <a:latin typeface="Times New Roman" pitchFamily="18" charset="0"/>
                <a:cs typeface="Times New Roman" pitchFamily="18" charset="0"/>
              </a:rPr>
              <a:t> bandage on  the shoulder.</a:t>
            </a:r>
          </a:p>
          <a:p>
            <a:pPr>
              <a:spcBef>
                <a:spcPts val="0"/>
              </a:spcBef>
              <a:buNone/>
            </a:pPr>
            <a:r>
              <a:rPr lang="en-US" sz="2000" dirty="0" smtClean="0">
                <a:latin typeface="Times New Roman" pitchFamily="18" charset="0"/>
                <a:cs typeface="Times New Roman" pitchFamily="18" charset="0"/>
              </a:rPr>
              <a:t>8. Perform</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the </a:t>
            </a:r>
            <a:r>
              <a:rPr lang="ru-RU" sz="2000" dirty="0" err="1" smtClean="0">
                <a:latin typeface="Times New Roman" pitchFamily="18" charset="0"/>
                <a:cs typeface="Times New Roman" pitchFamily="18" charset="0"/>
              </a:rPr>
              <a:t>Application</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of</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kerchief</a:t>
            </a:r>
            <a:r>
              <a:rPr lang="en-US" sz="2000" dirty="0" smtClean="0">
                <a:latin typeface="Times New Roman" pitchFamily="18" charset="0"/>
                <a:cs typeface="Times New Roman" pitchFamily="18" charset="0"/>
              </a:rPr>
              <a:t>.</a:t>
            </a:r>
          </a:p>
          <a:p>
            <a:endParaRPr lang="ru-RU"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dirty="0"/>
          </a:p>
        </p:txBody>
      </p:sp>
      <p:pic>
        <p:nvPicPr>
          <p:cNvPr id="4" name="Picture 2" descr="http://popgun.ru/files/g/151/orig/13137739.jpg"/>
          <p:cNvPicPr>
            <a:picLocks noChangeAspect="1" noChangeArrowheads="1"/>
          </p:cNvPicPr>
          <p:nvPr/>
        </p:nvPicPr>
        <p:blipFill>
          <a:blip r:embed="rId2"/>
          <a:srcRect/>
          <a:stretch>
            <a:fillRect/>
          </a:stretch>
        </p:blipFill>
        <p:spPr bwMode="auto">
          <a:xfrm>
            <a:off x="714348" y="3071786"/>
            <a:ext cx="8143932" cy="3786214"/>
          </a:xfrm>
          <a:prstGeom prst="rect">
            <a:avLst/>
          </a:prstGeom>
          <a:noFill/>
        </p:spPr>
      </p:pic>
      <p:pic>
        <p:nvPicPr>
          <p:cNvPr id="2050" name="Picture 2" descr="http://kurs-obj.narod.ru/olderfiles/1/shina_kramer.gif"/>
          <p:cNvPicPr>
            <a:picLocks noChangeAspect="1" noChangeArrowheads="1"/>
          </p:cNvPicPr>
          <p:nvPr/>
        </p:nvPicPr>
        <p:blipFill>
          <a:blip r:embed="rId3"/>
          <a:srcRect/>
          <a:stretch>
            <a:fillRect/>
          </a:stretch>
        </p:blipFill>
        <p:spPr bwMode="auto">
          <a:xfrm>
            <a:off x="5943600" y="0"/>
            <a:ext cx="3200400" cy="3200401"/>
          </a:xfrm>
          <a:prstGeom prst="rect">
            <a:avLst/>
          </a:prstGeom>
          <a:noFill/>
        </p:spPr>
      </p:pic>
      <p:pic>
        <p:nvPicPr>
          <p:cNvPr id="2052" name="Picture 4" descr="http://lekmed.ru/images/archive/pomosh-travma/travma-43.jpg"/>
          <p:cNvPicPr>
            <a:picLocks noChangeAspect="1" noChangeArrowheads="1"/>
          </p:cNvPicPr>
          <p:nvPr/>
        </p:nvPicPr>
        <p:blipFill>
          <a:blip r:embed="rId4"/>
          <a:srcRect/>
          <a:stretch>
            <a:fillRect/>
          </a:stretch>
        </p:blipFill>
        <p:spPr bwMode="auto">
          <a:xfrm>
            <a:off x="285720" y="0"/>
            <a:ext cx="2428892" cy="3357563"/>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2594"/>
          </a:xfrm>
        </p:spPr>
        <p:txBody>
          <a:bodyPr>
            <a:normAutofit/>
          </a:bodyPr>
          <a:lstStyle/>
          <a:p>
            <a:r>
              <a:rPr lang="en-US" sz="2000" b="1" dirty="0" smtClean="0">
                <a:latin typeface="Times New Roman" pitchFamily="18" charset="0"/>
                <a:cs typeface="Times New Roman" pitchFamily="18" charset="0"/>
              </a:rPr>
              <a:t>Immobilization of fracture of shin bones. </a:t>
            </a:r>
            <a:r>
              <a:rPr lang="ru-RU" sz="2000" b="1" dirty="0" err="1" smtClean="0">
                <a:latin typeface="Times New Roman" pitchFamily="18" charset="0"/>
                <a:cs typeface="Times New Roman" pitchFamily="18" charset="0"/>
              </a:rPr>
              <a:t>Application</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of</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Rigid</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Splint</a:t>
            </a:r>
            <a:r>
              <a:rPr lang="en-US" sz="2000" b="1" dirty="0" smtClean="0">
                <a:latin typeface="Times New Roman" pitchFamily="18" charset="0"/>
                <a:cs typeface="Times New Roman" pitchFamily="18" charset="0"/>
              </a:rPr>
              <a:t>.</a:t>
            </a:r>
            <a:endParaRPr lang="ru-RU" sz="2000" b="1" dirty="0"/>
          </a:p>
        </p:txBody>
      </p:sp>
      <p:sp>
        <p:nvSpPr>
          <p:cNvPr id="3" name="Содержимое 2"/>
          <p:cNvSpPr>
            <a:spLocks noGrp="1"/>
          </p:cNvSpPr>
          <p:nvPr>
            <p:ph idx="1"/>
          </p:nvPr>
        </p:nvSpPr>
        <p:spPr>
          <a:xfrm>
            <a:off x="214282" y="928670"/>
            <a:ext cx="8715436" cy="5929330"/>
          </a:xfrm>
        </p:spPr>
        <p:txBody>
          <a:bodyPr>
            <a:normAutofit fontScale="62500" lnSpcReduction="20000"/>
          </a:bodyPr>
          <a:lstStyle/>
          <a:p>
            <a:pPr>
              <a:lnSpc>
                <a:spcPct val="120000"/>
              </a:lnSpc>
              <a:spcBef>
                <a:spcPts val="0"/>
              </a:spcBef>
              <a:buNone/>
            </a:pPr>
            <a:r>
              <a:rPr lang="en-US" dirty="0" smtClean="0">
                <a:latin typeface="Times New Roman" pitchFamily="18" charset="0"/>
                <a:cs typeface="Times New Roman" pitchFamily="18" charset="0"/>
              </a:rPr>
              <a:t>1. Prepare the victim for Splinting the Suspected Fracture. </a:t>
            </a:r>
            <a:endParaRPr lang="ru-RU" dirty="0" smtClean="0">
              <a:latin typeface="Times New Roman" pitchFamily="18" charset="0"/>
              <a:cs typeface="Times New Roman" pitchFamily="18" charset="0"/>
            </a:endParaRPr>
          </a:p>
          <a:p>
            <a:pPr>
              <a:lnSpc>
                <a:spcPct val="120000"/>
              </a:lnSpc>
              <a:spcBef>
                <a:spcPts val="0"/>
              </a:spcBef>
            </a:pPr>
            <a:r>
              <a:rPr lang="en-US" dirty="0" smtClean="0">
                <a:latin typeface="Times New Roman" pitchFamily="18" charset="0"/>
                <a:cs typeface="Times New Roman" pitchFamily="18" charset="0"/>
              </a:rPr>
              <a:t>Reassure the victim. </a:t>
            </a:r>
            <a:endParaRPr lang="ru-RU" dirty="0" smtClean="0">
              <a:latin typeface="Times New Roman" pitchFamily="18" charset="0"/>
              <a:cs typeface="Times New Roman" pitchFamily="18" charset="0"/>
            </a:endParaRPr>
          </a:p>
          <a:p>
            <a:pPr>
              <a:lnSpc>
                <a:spcPct val="120000"/>
              </a:lnSpc>
              <a:spcBef>
                <a:spcPts val="0"/>
              </a:spcBef>
            </a:pPr>
            <a:r>
              <a:rPr lang="en-US" dirty="0" smtClean="0">
                <a:latin typeface="Times New Roman" pitchFamily="18" charset="0"/>
                <a:cs typeface="Times New Roman" pitchFamily="18" charset="0"/>
              </a:rPr>
              <a:t>Loosen any tight or binding clothing. </a:t>
            </a:r>
            <a:endParaRPr lang="ru-RU" dirty="0" smtClean="0">
              <a:latin typeface="Times New Roman" pitchFamily="18" charset="0"/>
              <a:cs typeface="Times New Roman" pitchFamily="18" charset="0"/>
            </a:endParaRPr>
          </a:p>
          <a:p>
            <a:pPr>
              <a:lnSpc>
                <a:spcPct val="120000"/>
              </a:lnSpc>
              <a:spcBef>
                <a:spcPts val="0"/>
              </a:spcBef>
            </a:pPr>
            <a:r>
              <a:rPr lang="en-US" dirty="0" smtClean="0">
                <a:latin typeface="Times New Roman" pitchFamily="18" charset="0"/>
                <a:cs typeface="Times New Roman" pitchFamily="18" charset="0"/>
              </a:rPr>
              <a:t>Boots should not be removed from the victim. Exception  - bleeding from the foot.</a:t>
            </a:r>
            <a:endParaRPr lang="ru-RU" dirty="0" smtClean="0">
              <a:latin typeface="Times New Roman" pitchFamily="18" charset="0"/>
              <a:cs typeface="Times New Roman" pitchFamily="18" charset="0"/>
            </a:endParaRPr>
          </a:p>
          <a:p>
            <a:pPr>
              <a:lnSpc>
                <a:spcPct val="120000"/>
              </a:lnSpc>
              <a:spcBef>
                <a:spcPts val="0"/>
              </a:spcBef>
              <a:buNone/>
            </a:pPr>
            <a:r>
              <a:rPr lang="en-US" dirty="0" smtClean="0">
                <a:latin typeface="Times New Roman" pitchFamily="18" charset="0"/>
                <a:cs typeface="Times New Roman" pitchFamily="18" charset="0"/>
              </a:rPr>
              <a:t>2. Position victim. The victim may be either lying down. </a:t>
            </a:r>
            <a:endParaRPr lang="ru-RU" dirty="0" smtClean="0">
              <a:latin typeface="Times New Roman" pitchFamily="18" charset="0"/>
              <a:cs typeface="Times New Roman" pitchFamily="18" charset="0"/>
            </a:endParaRPr>
          </a:p>
          <a:p>
            <a:pPr>
              <a:lnSpc>
                <a:spcPct val="120000"/>
              </a:lnSpc>
              <a:spcBef>
                <a:spcPts val="0"/>
              </a:spcBef>
              <a:buNone/>
            </a:pPr>
            <a:r>
              <a:rPr lang="en-US" dirty="0" smtClean="0">
                <a:latin typeface="Times New Roman" pitchFamily="18" charset="0"/>
                <a:cs typeface="Times New Roman" pitchFamily="18" charset="0"/>
              </a:rPr>
              <a:t>3. Gather Splinting Materials. 3 standard medical Splints (Kramer's Splint with Padding). Before beginning first aid procedures for a fracture, gather whatever splinting  materials are available. Ensure that splints are long enough to immobilize the joint above and below the suspected fracture.</a:t>
            </a:r>
            <a:endParaRPr lang="ru-RU" dirty="0" smtClean="0">
              <a:latin typeface="Times New Roman" pitchFamily="18" charset="0"/>
              <a:cs typeface="Times New Roman" pitchFamily="18" charset="0"/>
            </a:endParaRPr>
          </a:p>
          <a:p>
            <a:pPr>
              <a:lnSpc>
                <a:spcPct val="120000"/>
              </a:lnSpc>
              <a:spcBef>
                <a:spcPts val="0"/>
              </a:spcBef>
              <a:buNone/>
            </a:pPr>
            <a:r>
              <a:rPr lang="en-US" dirty="0" smtClean="0">
                <a:latin typeface="Times New Roman" pitchFamily="18" charset="0"/>
                <a:cs typeface="Times New Roman" pitchFamily="18" charset="0"/>
              </a:rPr>
              <a:t>4. Model</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 splint</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on a healthy limb. </a:t>
            </a:r>
          </a:p>
          <a:p>
            <a:pPr>
              <a:lnSpc>
                <a:spcPct val="120000"/>
              </a:lnSpc>
              <a:spcBef>
                <a:spcPts val="0"/>
              </a:spcBef>
              <a:buNone/>
            </a:pPr>
            <a:r>
              <a:rPr lang="en-US" dirty="0" smtClean="0">
                <a:latin typeface="Times New Roman" pitchFamily="18" charset="0"/>
                <a:cs typeface="Times New Roman" pitchFamily="18" charset="0"/>
              </a:rPr>
              <a:t>5. Give a limbs medium physical position - bend the knee angle of 140-160 degrees, to bend the ankle at an angle of 90 degrees.</a:t>
            </a:r>
          </a:p>
          <a:p>
            <a:pPr>
              <a:lnSpc>
                <a:spcPct val="120000"/>
              </a:lnSpc>
              <a:spcBef>
                <a:spcPts val="0"/>
              </a:spcBef>
              <a:buNone/>
            </a:pPr>
            <a:r>
              <a:rPr lang="en-US" dirty="0" smtClean="0">
                <a:latin typeface="Times New Roman" pitchFamily="18" charset="0"/>
                <a:cs typeface="Times New Roman" pitchFamily="18" charset="0"/>
              </a:rPr>
              <a:t>6. Place a 1 splint from the fingertips to middle of the thigh at the back surface.</a:t>
            </a:r>
          </a:p>
          <a:p>
            <a:pPr>
              <a:lnSpc>
                <a:spcPct val="120000"/>
              </a:lnSpc>
              <a:spcBef>
                <a:spcPts val="0"/>
              </a:spcBef>
              <a:buNone/>
            </a:pPr>
            <a:r>
              <a:rPr lang="en-US" dirty="0" smtClean="0">
                <a:latin typeface="Times New Roman" pitchFamily="18" charset="0"/>
                <a:cs typeface="Times New Roman" pitchFamily="18" charset="0"/>
              </a:rPr>
              <a:t>7 . Place a  2 splints from the ankle to middle of the thigh on each side.</a:t>
            </a:r>
          </a:p>
          <a:p>
            <a:pPr>
              <a:lnSpc>
                <a:spcPct val="120000"/>
              </a:lnSpc>
              <a:spcBef>
                <a:spcPts val="0"/>
              </a:spcBef>
              <a:buNone/>
            </a:pPr>
            <a:r>
              <a:rPr lang="en-US" dirty="0" smtClean="0">
                <a:latin typeface="Times New Roman" pitchFamily="18" charset="0"/>
                <a:cs typeface="Times New Roman" pitchFamily="18" charset="0"/>
              </a:rPr>
              <a:t>8. Fix the splint on full length with the same</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pressure with spiral bandage.</a:t>
            </a:r>
          </a:p>
          <a:p>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38914" name="Picture 2" descr="http://kurs-obj.narod.ru/olderfiles/1/immob_perel_golen_shin.gif"/>
          <p:cNvPicPr>
            <a:picLocks noChangeAspect="1" noChangeArrowheads="1"/>
          </p:cNvPicPr>
          <p:nvPr/>
        </p:nvPicPr>
        <p:blipFill>
          <a:blip r:embed="rId2"/>
          <a:srcRect/>
          <a:stretch>
            <a:fillRect/>
          </a:stretch>
        </p:blipFill>
        <p:spPr bwMode="auto">
          <a:xfrm>
            <a:off x="1214414" y="1357298"/>
            <a:ext cx="6715172" cy="4786346"/>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571480"/>
          </a:xfrm>
        </p:spPr>
        <p:txBody>
          <a:bodyPr>
            <a:normAutofit/>
          </a:bodyPr>
          <a:lstStyle/>
          <a:p>
            <a:r>
              <a:rPr lang="en-US" sz="2400" b="1" dirty="0" smtClean="0">
                <a:latin typeface="Times New Roman" pitchFamily="18" charset="0"/>
                <a:cs typeface="Times New Roman" pitchFamily="18" charset="0"/>
              </a:rPr>
              <a:t>Perform</a:t>
            </a:r>
            <a:r>
              <a:rPr lang="ru-RU"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the Immobilization of fracture of thigh with </a:t>
            </a:r>
            <a:r>
              <a:rPr lang="ru-RU" sz="2400" b="1" dirty="0" err="1" smtClean="0">
                <a:latin typeface="Times New Roman" pitchFamily="18" charset="0"/>
                <a:cs typeface="Times New Roman" pitchFamily="18" charset="0"/>
              </a:rPr>
              <a:t>Rigid</a:t>
            </a:r>
            <a:r>
              <a:rPr lang="ru-RU" sz="2400" b="1"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Splint</a:t>
            </a:r>
            <a:endParaRPr lang="ru-RU" sz="2400" b="1" dirty="0"/>
          </a:p>
        </p:txBody>
      </p:sp>
      <p:sp>
        <p:nvSpPr>
          <p:cNvPr id="3" name="Содержимое 2"/>
          <p:cNvSpPr>
            <a:spLocks noGrp="1"/>
          </p:cNvSpPr>
          <p:nvPr>
            <p:ph idx="1"/>
          </p:nvPr>
        </p:nvSpPr>
        <p:spPr>
          <a:xfrm>
            <a:off x="214282" y="428604"/>
            <a:ext cx="8715436" cy="6429396"/>
          </a:xfrm>
        </p:spPr>
        <p:txBody>
          <a:bodyPr>
            <a:noAutofit/>
          </a:bodyPr>
          <a:lstStyle/>
          <a:p>
            <a:pPr>
              <a:spcBef>
                <a:spcPts val="0"/>
              </a:spcBef>
              <a:buNone/>
            </a:pPr>
            <a:r>
              <a:rPr lang="en-US" sz="2100" dirty="0" smtClean="0">
                <a:latin typeface="Times New Roman" pitchFamily="18" charset="0"/>
                <a:cs typeface="Times New Roman" pitchFamily="18" charset="0"/>
              </a:rPr>
              <a:t>1. Prepare the </a:t>
            </a:r>
            <a:r>
              <a:rPr lang="en-US" sz="2400" dirty="0" smtClean="0">
                <a:latin typeface="Times New Roman" pitchFamily="18" charset="0"/>
                <a:cs typeface="Times New Roman" pitchFamily="18" charset="0"/>
              </a:rPr>
              <a:t>victim</a:t>
            </a:r>
            <a:r>
              <a:rPr lang="en-US" sz="2100" dirty="0" smtClean="0">
                <a:latin typeface="Times New Roman" pitchFamily="18" charset="0"/>
                <a:cs typeface="Times New Roman" pitchFamily="18" charset="0"/>
              </a:rPr>
              <a:t> for Splinting the Suspected Fracture. </a:t>
            </a:r>
            <a:endParaRPr lang="ru-RU" sz="2100" dirty="0" smtClean="0">
              <a:latin typeface="Times New Roman" pitchFamily="18" charset="0"/>
              <a:cs typeface="Times New Roman" pitchFamily="18" charset="0"/>
            </a:endParaRPr>
          </a:p>
          <a:p>
            <a:pPr>
              <a:spcBef>
                <a:spcPts val="0"/>
              </a:spcBef>
            </a:pPr>
            <a:r>
              <a:rPr lang="en-US" sz="2100" dirty="0" smtClean="0">
                <a:latin typeface="Times New Roman" pitchFamily="18" charset="0"/>
                <a:cs typeface="Times New Roman" pitchFamily="18" charset="0"/>
              </a:rPr>
              <a:t>Reassure the </a:t>
            </a:r>
            <a:r>
              <a:rPr lang="en-US" sz="2400" dirty="0" smtClean="0">
                <a:latin typeface="Times New Roman" pitchFamily="18" charset="0"/>
                <a:cs typeface="Times New Roman" pitchFamily="18" charset="0"/>
              </a:rPr>
              <a:t>victim</a:t>
            </a:r>
            <a:r>
              <a:rPr lang="en-US" sz="2100" dirty="0" smtClean="0">
                <a:latin typeface="Times New Roman" pitchFamily="18" charset="0"/>
                <a:cs typeface="Times New Roman" pitchFamily="18" charset="0"/>
              </a:rPr>
              <a:t>. </a:t>
            </a:r>
            <a:endParaRPr lang="ru-RU" sz="2100" dirty="0" smtClean="0">
              <a:latin typeface="Times New Roman" pitchFamily="18" charset="0"/>
              <a:cs typeface="Times New Roman" pitchFamily="18" charset="0"/>
            </a:endParaRPr>
          </a:p>
          <a:p>
            <a:pPr>
              <a:spcBef>
                <a:spcPts val="0"/>
              </a:spcBef>
            </a:pPr>
            <a:r>
              <a:rPr lang="en-US" sz="2100" dirty="0" smtClean="0">
                <a:latin typeface="Times New Roman" pitchFamily="18" charset="0"/>
                <a:cs typeface="Times New Roman" pitchFamily="18" charset="0"/>
              </a:rPr>
              <a:t>Loosen any tight or binding clothing. </a:t>
            </a:r>
            <a:endParaRPr lang="ru-RU" sz="2100" dirty="0" smtClean="0">
              <a:latin typeface="Times New Roman" pitchFamily="18" charset="0"/>
              <a:cs typeface="Times New Roman" pitchFamily="18" charset="0"/>
            </a:endParaRPr>
          </a:p>
          <a:p>
            <a:pPr>
              <a:spcBef>
                <a:spcPts val="0"/>
              </a:spcBef>
            </a:pPr>
            <a:r>
              <a:rPr lang="en-US" sz="2400" dirty="0" smtClean="0">
                <a:latin typeface="Times New Roman" pitchFamily="18" charset="0"/>
                <a:cs typeface="Times New Roman" pitchFamily="18" charset="0"/>
              </a:rPr>
              <a:t>Boots should not be removed from the victim. Exception  - bleeding from the foot.</a:t>
            </a:r>
            <a:endParaRPr lang="ru-RU" sz="2400" dirty="0" smtClean="0">
              <a:latin typeface="Times New Roman" pitchFamily="18" charset="0"/>
              <a:cs typeface="Times New Roman" pitchFamily="18" charset="0"/>
            </a:endParaRPr>
          </a:p>
          <a:p>
            <a:pPr>
              <a:spcBef>
                <a:spcPts val="0"/>
              </a:spcBef>
              <a:buNone/>
            </a:pPr>
            <a:r>
              <a:rPr lang="en-US" sz="2100" dirty="0" smtClean="0">
                <a:latin typeface="Times New Roman" pitchFamily="18" charset="0"/>
                <a:cs typeface="Times New Roman" pitchFamily="18" charset="0"/>
              </a:rPr>
              <a:t>2. Position </a:t>
            </a:r>
            <a:r>
              <a:rPr lang="en-US" sz="2400" dirty="0" smtClean="0">
                <a:latin typeface="Times New Roman" pitchFamily="18" charset="0"/>
                <a:cs typeface="Times New Roman" pitchFamily="18" charset="0"/>
              </a:rPr>
              <a:t>victim</a:t>
            </a:r>
            <a:r>
              <a:rPr lang="en-US" sz="2100" dirty="0" smtClean="0">
                <a:latin typeface="Times New Roman" pitchFamily="18" charset="0"/>
                <a:cs typeface="Times New Roman" pitchFamily="18" charset="0"/>
              </a:rPr>
              <a:t>. The </a:t>
            </a:r>
            <a:r>
              <a:rPr lang="en-US" sz="2400" dirty="0" smtClean="0">
                <a:latin typeface="Times New Roman" pitchFamily="18" charset="0"/>
                <a:cs typeface="Times New Roman" pitchFamily="18" charset="0"/>
              </a:rPr>
              <a:t>victim</a:t>
            </a:r>
            <a:r>
              <a:rPr lang="en-US" sz="2100" dirty="0" smtClean="0">
                <a:latin typeface="Times New Roman" pitchFamily="18" charset="0"/>
                <a:cs typeface="Times New Roman" pitchFamily="18" charset="0"/>
              </a:rPr>
              <a:t> may be either lying down. </a:t>
            </a:r>
            <a:endParaRPr lang="ru-RU" sz="2100" dirty="0" smtClean="0">
              <a:latin typeface="Times New Roman" pitchFamily="18" charset="0"/>
              <a:cs typeface="Times New Roman" pitchFamily="18" charset="0"/>
            </a:endParaRPr>
          </a:p>
          <a:p>
            <a:pPr>
              <a:spcBef>
                <a:spcPts val="0"/>
              </a:spcBef>
              <a:buNone/>
            </a:pPr>
            <a:r>
              <a:rPr lang="en-US" sz="2100" dirty="0" smtClean="0">
                <a:latin typeface="Times New Roman" pitchFamily="18" charset="0"/>
                <a:cs typeface="Times New Roman" pitchFamily="18" charset="0"/>
              </a:rPr>
              <a:t>3. Gather Splinting Materials. 3 standard medical Splints (Kramer's Splint with Padding). Before beginning first aid procedures for a fracture, gather whatever splinting  materials are available. Ensure that splints are long enough to immobilize the joint above and below the suspected fracture.</a:t>
            </a:r>
            <a:endParaRPr lang="ru-RU" sz="2100" dirty="0" smtClean="0">
              <a:latin typeface="Times New Roman" pitchFamily="18" charset="0"/>
              <a:cs typeface="Times New Roman" pitchFamily="18" charset="0"/>
            </a:endParaRPr>
          </a:p>
          <a:p>
            <a:pPr>
              <a:spcBef>
                <a:spcPts val="0"/>
              </a:spcBef>
              <a:buNone/>
            </a:pPr>
            <a:r>
              <a:rPr lang="en-US" sz="2100" dirty="0" smtClean="0">
                <a:latin typeface="Times New Roman" pitchFamily="18" charset="0"/>
                <a:cs typeface="Times New Roman" pitchFamily="18" charset="0"/>
              </a:rPr>
              <a:t>4. Model</a:t>
            </a:r>
            <a:r>
              <a:rPr lang="ru-RU" sz="2100" dirty="0" smtClean="0">
                <a:latin typeface="Times New Roman" pitchFamily="18" charset="0"/>
                <a:cs typeface="Times New Roman" pitchFamily="18" charset="0"/>
              </a:rPr>
              <a:t> </a:t>
            </a:r>
            <a:r>
              <a:rPr lang="en-US" sz="2100" dirty="0" smtClean="0">
                <a:latin typeface="Times New Roman" pitchFamily="18" charset="0"/>
                <a:cs typeface="Times New Roman" pitchFamily="18" charset="0"/>
              </a:rPr>
              <a:t>a splint</a:t>
            </a:r>
            <a:r>
              <a:rPr lang="ru-RU" sz="2100" dirty="0" smtClean="0">
                <a:latin typeface="Times New Roman" pitchFamily="18" charset="0"/>
                <a:cs typeface="Times New Roman" pitchFamily="18" charset="0"/>
              </a:rPr>
              <a:t> </a:t>
            </a:r>
            <a:r>
              <a:rPr lang="en-US" sz="2100" dirty="0" smtClean="0">
                <a:latin typeface="Times New Roman" pitchFamily="18" charset="0"/>
                <a:cs typeface="Times New Roman" pitchFamily="18" charset="0"/>
              </a:rPr>
              <a:t>on a healthy limb. </a:t>
            </a:r>
          </a:p>
          <a:p>
            <a:pPr>
              <a:spcBef>
                <a:spcPts val="0"/>
              </a:spcBef>
              <a:buNone/>
            </a:pPr>
            <a:r>
              <a:rPr lang="en-US" sz="2100" dirty="0" smtClean="0">
                <a:latin typeface="Times New Roman" pitchFamily="18" charset="0"/>
                <a:cs typeface="Times New Roman" pitchFamily="18" charset="0"/>
              </a:rPr>
              <a:t>5. Give a limbs medium physical position - bend the knee angle of 140-160 degrees, to bend the ankle at an angle of 90 degrees.</a:t>
            </a:r>
          </a:p>
          <a:p>
            <a:pPr>
              <a:spcBef>
                <a:spcPts val="0"/>
              </a:spcBef>
              <a:buNone/>
            </a:pPr>
            <a:r>
              <a:rPr lang="en-US" sz="2100" dirty="0" smtClean="0">
                <a:latin typeface="Times New Roman" pitchFamily="18" charset="0"/>
                <a:cs typeface="Times New Roman" pitchFamily="18" charset="0"/>
              </a:rPr>
              <a:t>6. Place a 1 splint from the fingertips  to buttocks at the back surface.</a:t>
            </a:r>
          </a:p>
          <a:p>
            <a:pPr>
              <a:spcBef>
                <a:spcPts val="0"/>
              </a:spcBef>
              <a:buNone/>
            </a:pPr>
            <a:r>
              <a:rPr lang="en-US" sz="2100" dirty="0" smtClean="0">
                <a:latin typeface="Times New Roman" pitchFamily="18" charset="0"/>
                <a:cs typeface="Times New Roman" pitchFamily="18" charset="0"/>
              </a:rPr>
              <a:t>7. Place a  2 splint from the </a:t>
            </a:r>
            <a:r>
              <a:rPr lang="en-US" sz="2100" dirty="0" err="1" smtClean="0">
                <a:latin typeface="Times New Roman" pitchFamily="18" charset="0"/>
                <a:cs typeface="Times New Roman" pitchFamily="18" charset="0"/>
              </a:rPr>
              <a:t>axilla</a:t>
            </a:r>
            <a:r>
              <a:rPr lang="en-US" sz="2100" dirty="0" smtClean="0">
                <a:latin typeface="Times New Roman" pitchFamily="18" charset="0"/>
                <a:cs typeface="Times New Roman" pitchFamily="18" charset="0"/>
              </a:rPr>
              <a:t> to ankle on the lateral surface of leg.       </a:t>
            </a:r>
          </a:p>
          <a:p>
            <a:pPr>
              <a:spcBef>
                <a:spcPts val="0"/>
              </a:spcBef>
              <a:buNone/>
            </a:pPr>
            <a:r>
              <a:rPr lang="en-US" sz="2100" dirty="0" smtClean="0">
                <a:latin typeface="Times New Roman" pitchFamily="18" charset="0"/>
                <a:cs typeface="Times New Roman" pitchFamily="18" charset="0"/>
              </a:rPr>
              <a:t>8. Place a  3 splint from the from groin to ankle on the internal surface of leg.</a:t>
            </a:r>
          </a:p>
          <a:p>
            <a:pPr>
              <a:spcBef>
                <a:spcPts val="0"/>
              </a:spcBef>
              <a:buNone/>
            </a:pPr>
            <a:r>
              <a:rPr lang="en-US" sz="2100" dirty="0" smtClean="0">
                <a:latin typeface="Times New Roman" pitchFamily="18" charset="0"/>
                <a:cs typeface="Times New Roman" pitchFamily="18" charset="0"/>
              </a:rPr>
              <a:t>9. Fix the splint on full length with the same pressure with spiral bandage.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41986" name="Picture 2" descr="http://ok-t.ru/helpiksorg/baza2/107784557297.files/image037.jpg"/>
          <p:cNvPicPr>
            <a:picLocks noChangeAspect="1" noChangeArrowheads="1"/>
          </p:cNvPicPr>
          <p:nvPr/>
        </p:nvPicPr>
        <p:blipFill>
          <a:blip r:embed="rId2"/>
          <a:srcRect/>
          <a:stretch>
            <a:fillRect/>
          </a:stretch>
        </p:blipFill>
        <p:spPr bwMode="auto">
          <a:xfrm>
            <a:off x="500034" y="500042"/>
            <a:ext cx="8286808" cy="5453074"/>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417638"/>
          </a:xfrm>
        </p:spPr>
        <p:txBody>
          <a:bodyPr>
            <a:normAutofit fontScale="90000"/>
          </a:bodyPr>
          <a:lstStyle/>
          <a:p>
            <a:r>
              <a:rPr lang="en-US" b="1" dirty="0" smtClean="0"/>
              <a:t>Learning objectives</a:t>
            </a:r>
            <a:r>
              <a:rPr lang="ru-RU" dirty="0" smtClean="0"/>
              <a:t/>
            </a:r>
            <a:br>
              <a:rPr lang="ru-RU" dirty="0" smtClean="0"/>
            </a:br>
            <a:endParaRPr lang="ru-RU" dirty="0"/>
          </a:p>
        </p:txBody>
      </p:sp>
      <p:sp>
        <p:nvSpPr>
          <p:cNvPr id="3" name="Содержимое 2"/>
          <p:cNvSpPr>
            <a:spLocks noGrp="1"/>
          </p:cNvSpPr>
          <p:nvPr>
            <p:ph idx="1"/>
          </p:nvPr>
        </p:nvSpPr>
        <p:spPr>
          <a:xfrm>
            <a:off x="0" y="714356"/>
            <a:ext cx="9144000" cy="6143644"/>
          </a:xfrm>
          <a:solidFill>
            <a:schemeClr val="bg1"/>
          </a:solidFill>
        </p:spPr>
        <p:txBody>
          <a:bodyPr>
            <a:normAutofit fontScale="25000" lnSpcReduction="20000"/>
          </a:bodyPr>
          <a:lstStyle/>
          <a:p>
            <a:pPr>
              <a:lnSpc>
                <a:spcPct val="120000"/>
              </a:lnSpc>
              <a:spcBef>
                <a:spcPts val="0"/>
              </a:spcBef>
              <a:buNone/>
            </a:pPr>
            <a:r>
              <a:rPr lang="en-US" sz="9000" b="1" dirty="0" smtClean="0">
                <a:latin typeface="Times New Roman" pitchFamily="18" charset="0"/>
                <a:cs typeface="Times New Roman" pitchFamily="18" charset="0"/>
              </a:rPr>
              <a:t>On completion of this practical lesson the learner will know</a:t>
            </a:r>
            <a:r>
              <a:rPr lang="ru-RU" sz="9000" b="1" dirty="0" smtClean="0">
                <a:latin typeface="Times New Roman" pitchFamily="18" charset="0"/>
                <a:cs typeface="Times New Roman" pitchFamily="18" charset="0"/>
              </a:rPr>
              <a:t>:</a:t>
            </a:r>
          </a:p>
          <a:p>
            <a:pPr marL="514350" lvl="0" indent="-514350">
              <a:lnSpc>
                <a:spcPct val="120000"/>
              </a:lnSpc>
              <a:spcBef>
                <a:spcPts val="0"/>
              </a:spcBef>
              <a:buFont typeface="+mj-lt"/>
              <a:buAutoNum type="arabicPeriod"/>
            </a:pPr>
            <a:r>
              <a:rPr lang="en-US" sz="9000" dirty="0" smtClean="0">
                <a:latin typeface="Times New Roman" pitchFamily="18" charset="0"/>
                <a:cs typeface="Times New Roman" pitchFamily="18" charset="0"/>
              </a:rPr>
              <a:t>The definition, cause, symptoms of Contusion, Dislocation, Fracture. </a:t>
            </a:r>
            <a:endParaRPr lang="ru-RU" sz="9000" dirty="0" smtClean="0">
              <a:latin typeface="Times New Roman" pitchFamily="18" charset="0"/>
              <a:cs typeface="Times New Roman" pitchFamily="18" charset="0"/>
            </a:endParaRPr>
          </a:p>
          <a:p>
            <a:pPr marL="514350" lvl="0" indent="-514350">
              <a:lnSpc>
                <a:spcPct val="120000"/>
              </a:lnSpc>
              <a:spcBef>
                <a:spcPts val="0"/>
              </a:spcBef>
              <a:buFont typeface="+mj-lt"/>
              <a:buAutoNum type="arabicPeriod"/>
            </a:pPr>
            <a:r>
              <a:rPr lang="ru-RU" sz="9000" dirty="0" err="1" smtClean="0">
                <a:latin typeface="Times New Roman" pitchFamily="18" charset="0"/>
                <a:cs typeface="Times New Roman" pitchFamily="18" charset="0"/>
              </a:rPr>
              <a:t>Basics</a:t>
            </a:r>
            <a:r>
              <a:rPr lang="ru-RU" sz="9000" dirty="0" smtClean="0">
                <a:latin typeface="Times New Roman" pitchFamily="18" charset="0"/>
                <a:cs typeface="Times New Roman" pitchFamily="18" charset="0"/>
              </a:rPr>
              <a:t> </a:t>
            </a:r>
            <a:r>
              <a:rPr lang="en-US" sz="9000" dirty="0" smtClean="0">
                <a:latin typeface="Times New Roman" pitchFamily="18" charset="0"/>
                <a:cs typeface="Times New Roman" pitchFamily="18" charset="0"/>
              </a:rPr>
              <a:t>of First aid. </a:t>
            </a:r>
            <a:endParaRPr lang="ru-RU" sz="9000" dirty="0" smtClean="0">
              <a:latin typeface="Times New Roman" pitchFamily="18" charset="0"/>
              <a:cs typeface="Times New Roman" pitchFamily="18" charset="0"/>
            </a:endParaRPr>
          </a:p>
          <a:p>
            <a:pPr marL="514350" lvl="0" indent="-514350">
              <a:lnSpc>
                <a:spcPct val="120000"/>
              </a:lnSpc>
              <a:spcBef>
                <a:spcPts val="0"/>
              </a:spcBef>
              <a:buFont typeface="+mj-lt"/>
              <a:buAutoNum type="arabicPeriod"/>
            </a:pPr>
            <a:r>
              <a:rPr lang="en-US" sz="9000" dirty="0" smtClean="0">
                <a:latin typeface="Times New Roman" pitchFamily="18" charset="0"/>
                <a:cs typeface="Times New Roman" pitchFamily="18" charset="0"/>
              </a:rPr>
              <a:t>The types of Immobilization. </a:t>
            </a:r>
            <a:endParaRPr lang="ru-RU" sz="9000" dirty="0" smtClean="0">
              <a:latin typeface="Times New Roman" pitchFamily="18" charset="0"/>
              <a:cs typeface="Times New Roman" pitchFamily="18" charset="0"/>
            </a:endParaRPr>
          </a:p>
          <a:p>
            <a:pPr marL="514350" lvl="0" indent="-514350">
              <a:lnSpc>
                <a:spcPct val="120000"/>
              </a:lnSpc>
              <a:spcBef>
                <a:spcPts val="0"/>
              </a:spcBef>
              <a:buFont typeface="+mj-lt"/>
              <a:buAutoNum type="arabicPeriod"/>
            </a:pPr>
            <a:r>
              <a:rPr lang="en-US" sz="9000" dirty="0" smtClean="0">
                <a:latin typeface="Times New Roman" pitchFamily="18" charset="0"/>
                <a:cs typeface="Times New Roman" pitchFamily="18" charset="0"/>
              </a:rPr>
              <a:t>The purpose of Immobilization.</a:t>
            </a:r>
            <a:endParaRPr lang="ru-RU" sz="9000" dirty="0" smtClean="0">
              <a:latin typeface="Times New Roman" pitchFamily="18" charset="0"/>
              <a:cs typeface="Times New Roman" pitchFamily="18" charset="0"/>
            </a:endParaRPr>
          </a:p>
          <a:p>
            <a:pPr marL="514350" lvl="0" indent="-514350">
              <a:lnSpc>
                <a:spcPct val="120000"/>
              </a:lnSpc>
              <a:spcBef>
                <a:spcPts val="0"/>
              </a:spcBef>
              <a:buFont typeface="+mj-lt"/>
              <a:buAutoNum type="arabicPeriod"/>
            </a:pPr>
            <a:r>
              <a:rPr lang="en-US" sz="9000" dirty="0" smtClean="0">
                <a:latin typeface="Times New Roman" pitchFamily="18" charset="0"/>
                <a:cs typeface="Times New Roman" pitchFamily="18" charset="0"/>
              </a:rPr>
              <a:t>Means (device) of immobilization. </a:t>
            </a:r>
            <a:endParaRPr lang="ru-RU" sz="9000" dirty="0" smtClean="0">
              <a:latin typeface="Times New Roman" pitchFamily="18" charset="0"/>
              <a:cs typeface="Times New Roman" pitchFamily="18" charset="0"/>
            </a:endParaRPr>
          </a:p>
          <a:p>
            <a:pPr marL="514350" lvl="0" indent="-514350">
              <a:lnSpc>
                <a:spcPct val="120000"/>
              </a:lnSpc>
              <a:spcBef>
                <a:spcPts val="0"/>
              </a:spcBef>
              <a:buFont typeface="+mj-lt"/>
              <a:buAutoNum type="arabicPeriod"/>
            </a:pPr>
            <a:r>
              <a:rPr lang="en-US" sz="9000" dirty="0" smtClean="0">
                <a:latin typeface="Times New Roman" pitchFamily="18" charset="0"/>
                <a:cs typeface="Times New Roman" pitchFamily="18" charset="0"/>
              </a:rPr>
              <a:t>Principles of Transport Immobilization. </a:t>
            </a:r>
            <a:endParaRPr lang="ru-RU" sz="9000" dirty="0" smtClean="0">
              <a:latin typeface="Times New Roman" pitchFamily="18" charset="0"/>
              <a:cs typeface="Times New Roman" pitchFamily="18" charset="0"/>
            </a:endParaRPr>
          </a:p>
          <a:p>
            <a:pPr lvl="0">
              <a:lnSpc>
                <a:spcPct val="120000"/>
              </a:lnSpc>
              <a:spcBef>
                <a:spcPts val="0"/>
              </a:spcBef>
              <a:buNone/>
            </a:pPr>
            <a:r>
              <a:rPr lang="en-US" sz="9000" b="1" dirty="0" smtClean="0">
                <a:latin typeface="Times New Roman" pitchFamily="18" charset="0"/>
                <a:cs typeface="Times New Roman" pitchFamily="18" charset="0"/>
              </a:rPr>
              <a:t>On completion of this practical lesson the learner will be able to do the following: </a:t>
            </a:r>
            <a:endParaRPr lang="ru-RU" sz="9000" b="1" dirty="0" smtClean="0">
              <a:latin typeface="Times New Roman" pitchFamily="18" charset="0"/>
              <a:cs typeface="Times New Roman" pitchFamily="18" charset="0"/>
            </a:endParaRPr>
          </a:p>
          <a:p>
            <a:pPr marL="514350" indent="-514350">
              <a:lnSpc>
                <a:spcPct val="120000"/>
              </a:lnSpc>
              <a:spcBef>
                <a:spcPts val="0"/>
              </a:spcBef>
              <a:buFont typeface="+mj-lt"/>
              <a:buAutoNum type="arabicPeriod"/>
            </a:pPr>
            <a:r>
              <a:rPr lang="en-US" sz="9000" dirty="0" smtClean="0">
                <a:latin typeface="Times New Roman" pitchFamily="18" charset="0"/>
                <a:cs typeface="Times New Roman" pitchFamily="18" charset="0"/>
              </a:rPr>
              <a:t>Perform</a:t>
            </a:r>
            <a:r>
              <a:rPr lang="ru-RU" sz="9000" dirty="0" smtClean="0">
                <a:latin typeface="Times New Roman" pitchFamily="18" charset="0"/>
                <a:cs typeface="Times New Roman" pitchFamily="18" charset="0"/>
              </a:rPr>
              <a:t> </a:t>
            </a:r>
            <a:r>
              <a:rPr lang="en-US" sz="9000" dirty="0" smtClean="0">
                <a:latin typeface="Times New Roman" pitchFamily="18" charset="0"/>
                <a:cs typeface="Times New Roman" pitchFamily="18" charset="0"/>
              </a:rPr>
              <a:t>the </a:t>
            </a:r>
            <a:r>
              <a:rPr lang="ru-RU" sz="9000" dirty="0" err="1" smtClean="0">
                <a:latin typeface="Times New Roman" pitchFamily="18" charset="0"/>
                <a:cs typeface="Times New Roman" pitchFamily="18" charset="0"/>
              </a:rPr>
              <a:t>Application</a:t>
            </a:r>
            <a:r>
              <a:rPr lang="ru-RU" sz="9000" dirty="0" smtClean="0">
                <a:latin typeface="Times New Roman" pitchFamily="18" charset="0"/>
                <a:cs typeface="Times New Roman" pitchFamily="18" charset="0"/>
              </a:rPr>
              <a:t> </a:t>
            </a:r>
            <a:r>
              <a:rPr lang="ru-RU" sz="9000" dirty="0" err="1" smtClean="0">
                <a:latin typeface="Times New Roman" pitchFamily="18" charset="0"/>
                <a:cs typeface="Times New Roman" pitchFamily="18" charset="0"/>
              </a:rPr>
              <a:t>of</a:t>
            </a:r>
            <a:r>
              <a:rPr lang="ru-RU" sz="9000" dirty="0" smtClean="0">
                <a:latin typeface="Times New Roman" pitchFamily="18" charset="0"/>
                <a:cs typeface="Times New Roman" pitchFamily="18" charset="0"/>
              </a:rPr>
              <a:t> </a:t>
            </a:r>
            <a:r>
              <a:rPr lang="ru-RU" sz="9000" dirty="0" err="1" smtClean="0">
                <a:latin typeface="Times New Roman" pitchFamily="18" charset="0"/>
                <a:cs typeface="Times New Roman" pitchFamily="18" charset="0"/>
              </a:rPr>
              <a:t>kerchief</a:t>
            </a:r>
            <a:r>
              <a:rPr lang="ru-RU" sz="9000" dirty="0" smtClean="0">
                <a:latin typeface="Times New Roman" pitchFamily="18" charset="0"/>
                <a:cs typeface="Times New Roman" pitchFamily="18" charset="0"/>
              </a:rPr>
              <a:t> </a:t>
            </a:r>
            <a:r>
              <a:rPr lang="ru-RU" sz="9000" dirty="0" err="1" smtClean="0">
                <a:latin typeface="Times New Roman" pitchFamily="18" charset="0"/>
                <a:cs typeface="Times New Roman" pitchFamily="18" charset="0"/>
              </a:rPr>
              <a:t>to</a:t>
            </a:r>
            <a:r>
              <a:rPr lang="ru-RU" sz="9000" dirty="0" smtClean="0">
                <a:latin typeface="Times New Roman" pitchFamily="18" charset="0"/>
                <a:cs typeface="Times New Roman" pitchFamily="18" charset="0"/>
              </a:rPr>
              <a:t> </a:t>
            </a:r>
            <a:r>
              <a:rPr lang="ru-RU" sz="9000" dirty="0" err="1" smtClean="0">
                <a:latin typeface="Times New Roman" pitchFamily="18" charset="0"/>
                <a:cs typeface="Times New Roman" pitchFamily="18" charset="0"/>
              </a:rPr>
              <a:t>immobilize</a:t>
            </a:r>
            <a:r>
              <a:rPr lang="ru-RU" sz="9000" dirty="0" smtClean="0">
                <a:latin typeface="Times New Roman" pitchFamily="18" charset="0"/>
                <a:cs typeface="Times New Roman" pitchFamily="18" charset="0"/>
              </a:rPr>
              <a:t> </a:t>
            </a:r>
            <a:r>
              <a:rPr lang="ru-RU" sz="9000" dirty="0" err="1" smtClean="0">
                <a:latin typeface="Times New Roman" pitchFamily="18" charset="0"/>
                <a:cs typeface="Times New Roman" pitchFamily="18" charset="0"/>
              </a:rPr>
              <a:t>a</a:t>
            </a:r>
            <a:r>
              <a:rPr lang="ru-RU" sz="9000" dirty="0" smtClean="0">
                <a:latin typeface="Times New Roman" pitchFamily="18" charset="0"/>
                <a:cs typeface="Times New Roman" pitchFamily="18" charset="0"/>
              </a:rPr>
              <a:t> </a:t>
            </a:r>
            <a:r>
              <a:rPr lang="ru-RU" sz="9000" dirty="0" err="1" smtClean="0">
                <a:latin typeface="Times New Roman" pitchFamily="18" charset="0"/>
                <a:cs typeface="Times New Roman" pitchFamily="18" charset="0"/>
              </a:rPr>
              <a:t>fractured</a:t>
            </a:r>
            <a:r>
              <a:rPr lang="ru-RU" sz="9000" dirty="0" smtClean="0">
                <a:latin typeface="Times New Roman" pitchFamily="18" charset="0"/>
                <a:cs typeface="Times New Roman" pitchFamily="18" charset="0"/>
              </a:rPr>
              <a:t> </a:t>
            </a:r>
            <a:r>
              <a:rPr lang="ru-RU" sz="9000" dirty="0" err="1" smtClean="0">
                <a:latin typeface="Times New Roman" pitchFamily="18" charset="0"/>
                <a:cs typeface="Times New Roman" pitchFamily="18" charset="0"/>
              </a:rPr>
              <a:t>or</a:t>
            </a:r>
            <a:r>
              <a:rPr lang="ru-RU" sz="9000" dirty="0" smtClean="0">
                <a:latin typeface="Times New Roman" pitchFamily="18" charset="0"/>
                <a:cs typeface="Times New Roman" pitchFamily="18" charset="0"/>
              </a:rPr>
              <a:t> </a:t>
            </a:r>
            <a:r>
              <a:rPr lang="ru-RU" sz="9000" dirty="0" err="1" smtClean="0">
                <a:latin typeface="Times New Roman" pitchFamily="18" charset="0"/>
                <a:cs typeface="Times New Roman" pitchFamily="18" charset="0"/>
              </a:rPr>
              <a:t>dislocated</a:t>
            </a:r>
            <a:r>
              <a:rPr lang="ru-RU" sz="9000" dirty="0" smtClean="0">
                <a:latin typeface="Times New Roman" pitchFamily="18" charset="0"/>
                <a:cs typeface="Times New Roman" pitchFamily="18" charset="0"/>
              </a:rPr>
              <a:t> </a:t>
            </a:r>
            <a:r>
              <a:rPr lang="ru-RU" sz="9000" dirty="0" err="1" smtClean="0">
                <a:latin typeface="Times New Roman" pitchFamily="18" charset="0"/>
                <a:cs typeface="Times New Roman" pitchFamily="18" charset="0"/>
              </a:rPr>
              <a:t>shoulder</a:t>
            </a:r>
            <a:r>
              <a:rPr lang="ru-RU" sz="9000" dirty="0" smtClean="0">
                <a:latin typeface="Times New Roman" pitchFamily="18" charset="0"/>
                <a:cs typeface="Times New Roman" pitchFamily="18" charset="0"/>
              </a:rPr>
              <a:t>. </a:t>
            </a:r>
            <a:endParaRPr lang="en-US" sz="9000" dirty="0" smtClean="0">
              <a:latin typeface="Times New Roman" pitchFamily="18" charset="0"/>
              <a:cs typeface="Times New Roman" pitchFamily="18" charset="0"/>
            </a:endParaRPr>
          </a:p>
          <a:p>
            <a:pPr marL="514350" indent="-514350">
              <a:lnSpc>
                <a:spcPct val="120000"/>
              </a:lnSpc>
              <a:spcBef>
                <a:spcPts val="0"/>
              </a:spcBef>
              <a:buFont typeface="+mj-lt"/>
              <a:buAutoNum type="arabicPeriod"/>
            </a:pPr>
            <a:r>
              <a:rPr lang="en-US" sz="9000" dirty="0" smtClean="0">
                <a:latin typeface="Times New Roman" pitchFamily="18" charset="0"/>
                <a:cs typeface="Times New Roman" pitchFamily="18" charset="0"/>
              </a:rPr>
              <a:t>Perform</a:t>
            </a:r>
            <a:r>
              <a:rPr lang="ru-RU" sz="9000" dirty="0" smtClean="0">
                <a:latin typeface="Times New Roman" pitchFamily="18" charset="0"/>
                <a:cs typeface="Times New Roman" pitchFamily="18" charset="0"/>
              </a:rPr>
              <a:t> </a:t>
            </a:r>
            <a:r>
              <a:rPr lang="en-US" sz="9000" dirty="0" smtClean="0">
                <a:latin typeface="Times New Roman" pitchFamily="18" charset="0"/>
                <a:cs typeface="Times New Roman" pitchFamily="18" charset="0"/>
              </a:rPr>
              <a:t>the Immobilization of fracture of forearm bones with </a:t>
            </a:r>
            <a:r>
              <a:rPr lang="ru-RU" sz="9000" dirty="0" err="1" smtClean="0">
                <a:latin typeface="Times New Roman" pitchFamily="18" charset="0"/>
                <a:cs typeface="Times New Roman" pitchFamily="18" charset="0"/>
              </a:rPr>
              <a:t>Rigid</a:t>
            </a:r>
            <a:r>
              <a:rPr lang="ru-RU" sz="9000" dirty="0" smtClean="0">
                <a:latin typeface="Times New Roman" pitchFamily="18" charset="0"/>
                <a:cs typeface="Times New Roman" pitchFamily="18" charset="0"/>
              </a:rPr>
              <a:t> </a:t>
            </a:r>
            <a:r>
              <a:rPr lang="ru-RU" sz="9000" dirty="0" err="1" smtClean="0">
                <a:latin typeface="Times New Roman" pitchFamily="18" charset="0"/>
                <a:cs typeface="Times New Roman" pitchFamily="18" charset="0"/>
              </a:rPr>
              <a:t>Splint</a:t>
            </a:r>
            <a:r>
              <a:rPr lang="en-US" sz="9000" dirty="0" smtClean="0">
                <a:latin typeface="Times New Roman" pitchFamily="18" charset="0"/>
                <a:cs typeface="Times New Roman" pitchFamily="18" charset="0"/>
              </a:rPr>
              <a:t>.</a:t>
            </a:r>
            <a:endParaRPr lang="ru-RU" sz="9000" dirty="0" smtClean="0">
              <a:latin typeface="Times New Roman" pitchFamily="18" charset="0"/>
              <a:cs typeface="Times New Roman" pitchFamily="18" charset="0"/>
            </a:endParaRPr>
          </a:p>
          <a:p>
            <a:pPr marL="514350" lvl="0" indent="-514350">
              <a:lnSpc>
                <a:spcPct val="120000"/>
              </a:lnSpc>
              <a:spcBef>
                <a:spcPts val="0"/>
              </a:spcBef>
              <a:buFont typeface="+mj-lt"/>
              <a:buAutoNum type="arabicPeriod"/>
            </a:pPr>
            <a:r>
              <a:rPr lang="en-US" sz="9000" dirty="0" smtClean="0">
                <a:latin typeface="Times New Roman" pitchFamily="18" charset="0"/>
                <a:cs typeface="Times New Roman" pitchFamily="18" charset="0"/>
              </a:rPr>
              <a:t>Perform</a:t>
            </a:r>
            <a:r>
              <a:rPr lang="ru-RU" sz="9000" dirty="0" smtClean="0">
                <a:latin typeface="Times New Roman" pitchFamily="18" charset="0"/>
                <a:cs typeface="Times New Roman" pitchFamily="18" charset="0"/>
              </a:rPr>
              <a:t> </a:t>
            </a:r>
            <a:r>
              <a:rPr lang="en-US" sz="9000" dirty="0" smtClean="0">
                <a:latin typeface="Times New Roman" pitchFamily="18" charset="0"/>
                <a:cs typeface="Times New Roman" pitchFamily="18" charset="0"/>
              </a:rPr>
              <a:t>the Immobilization of fracture of shoulder bones with </a:t>
            </a:r>
            <a:r>
              <a:rPr lang="ru-RU" sz="9000" dirty="0" err="1" smtClean="0">
                <a:latin typeface="Times New Roman" pitchFamily="18" charset="0"/>
                <a:cs typeface="Times New Roman" pitchFamily="18" charset="0"/>
              </a:rPr>
              <a:t>Rigid</a:t>
            </a:r>
            <a:r>
              <a:rPr lang="ru-RU" sz="9000" dirty="0" smtClean="0">
                <a:latin typeface="Times New Roman" pitchFamily="18" charset="0"/>
                <a:cs typeface="Times New Roman" pitchFamily="18" charset="0"/>
              </a:rPr>
              <a:t> </a:t>
            </a:r>
            <a:r>
              <a:rPr lang="ru-RU" sz="9000" dirty="0" err="1" smtClean="0">
                <a:latin typeface="Times New Roman" pitchFamily="18" charset="0"/>
                <a:cs typeface="Times New Roman" pitchFamily="18" charset="0"/>
              </a:rPr>
              <a:t>Splint</a:t>
            </a:r>
            <a:r>
              <a:rPr lang="en-US" sz="9000" dirty="0" smtClean="0">
                <a:latin typeface="Times New Roman" pitchFamily="18" charset="0"/>
                <a:cs typeface="Times New Roman" pitchFamily="18" charset="0"/>
              </a:rPr>
              <a:t>.</a:t>
            </a:r>
            <a:endParaRPr lang="ru-RU" sz="9000" dirty="0" smtClean="0">
              <a:latin typeface="Times New Roman" pitchFamily="18" charset="0"/>
              <a:cs typeface="Times New Roman" pitchFamily="18" charset="0"/>
            </a:endParaRPr>
          </a:p>
          <a:p>
            <a:pPr marL="514350" lvl="0" indent="-514350">
              <a:lnSpc>
                <a:spcPct val="120000"/>
              </a:lnSpc>
              <a:spcBef>
                <a:spcPts val="0"/>
              </a:spcBef>
              <a:buFont typeface="+mj-lt"/>
              <a:buAutoNum type="arabicPeriod"/>
            </a:pPr>
            <a:r>
              <a:rPr lang="en-US" sz="9000" dirty="0" smtClean="0">
                <a:latin typeface="Times New Roman" pitchFamily="18" charset="0"/>
                <a:cs typeface="Times New Roman" pitchFamily="18" charset="0"/>
              </a:rPr>
              <a:t>Perform</a:t>
            </a:r>
            <a:r>
              <a:rPr lang="ru-RU" sz="9000" dirty="0" smtClean="0">
                <a:latin typeface="Times New Roman" pitchFamily="18" charset="0"/>
                <a:cs typeface="Times New Roman" pitchFamily="18" charset="0"/>
              </a:rPr>
              <a:t> </a:t>
            </a:r>
            <a:r>
              <a:rPr lang="en-US" sz="9000" dirty="0" smtClean="0">
                <a:latin typeface="Times New Roman" pitchFamily="18" charset="0"/>
                <a:cs typeface="Times New Roman" pitchFamily="18" charset="0"/>
              </a:rPr>
              <a:t>the Immobilization of fracture of shin bones with </a:t>
            </a:r>
            <a:r>
              <a:rPr lang="ru-RU" sz="9000" dirty="0" err="1" smtClean="0">
                <a:latin typeface="Times New Roman" pitchFamily="18" charset="0"/>
                <a:cs typeface="Times New Roman" pitchFamily="18" charset="0"/>
              </a:rPr>
              <a:t>Rigid</a:t>
            </a:r>
            <a:r>
              <a:rPr lang="ru-RU" sz="9000" dirty="0" smtClean="0">
                <a:latin typeface="Times New Roman" pitchFamily="18" charset="0"/>
                <a:cs typeface="Times New Roman" pitchFamily="18" charset="0"/>
              </a:rPr>
              <a:t> </a:t>
            </a:r>
            <a:r>
              <a:rPr lang="ru-RU" sz="9000" dirty="0" err="1" smtClean="0">
                <a:latin typeface="Times New Roman" pitchFamily="18" charset="0"/>
                <a:cs typeface="Times New Roman" pitchFamily="18" charset="0"/>
              </a:rPr>
              <a:t>Splint</a:t>
            </a:r>
            <a:r>
              <a:rPr lang="en-US" sz="9000" dirty="0" smtClean="0">
                <a:latin typeface="Times New Roman" pitchFamily="18" charset="0"/>
                <a:cs typeface="Times New Roman" pitchFamily="18" charset="0"/>
              </a:rPr>
              <a:t>. </a:t>
            </a:r>
            <a:endParaRPr lang="ru-RU" sz="9000" dirty="0" smtClean="0">
              <a:latin typeface="Times New Roman" pitchFamily="18" charset="0"/>
              <a:cs typeface="Times New Roman" pitchFamily="18" charset="0"/>
            </a:endParaRPr>
          </a:p>
          <a:p>
            <a:pPr marL="514350" lvl="0" indent="-514350">
              <a:lnSpc>
                <a:spcPct val="120000"/>
              </a:lnSpc>
              <a:spcBef>
                <a:spcPts val="0"/>
              </a:spcBef>
              <a:buFont typeface="+mj-lt"/>
              <a:buAutoNum type="arabicPeriod"/>
            </a:pPr>
            <a:r>
              <a:rPr lang="en-US" sz="9000" dirty="0" smtClean="0">
                <a:latin typeface="Times New Roman" pitchFamily="18" charset="0"/>
                <a:cs typeface="Times New Roman" pitchFamily="18" charset="0"/>
              </a:rPr>
              <a:t>Perform</a:t>
            </a:r>
            <a:r>
              <a:rPr lang="ru-RU" sz="9000" dirty="0" smtClean="0">
                <a:latin typeface="Times New Roman" pitchFamily="18" charset="0"/>
                <a:cs typeface="Times New Roman" pitchFamily="18" charset="0"/>
              </a:rPr>
              <a:t> </a:t>
            </a:r>
            <a:r>
              <a:rPr lang="en-US" sz="9000" dirty="0" smtClean="0">
                <a:latin typeface="Times New Roman" pitchFamily="18" charset="0"/>
                <a:cs typeface="Times New Roman" pitchFamily="18" charset="0"/>
              </a:rPr>
              <a:t>the Immobilization of fracture of thigh with </a:t>
            </a:r>
            <a:r>
              <a:rPr lang="ru-RU" sz="9000" dirty="0" err="1" smtClean="0">
                <a:latin typeface="Times New Roman" pitchFamily="18" charset="0"/>
                <a:cs typeface="Times New Roman" pitchFamily="18" charset="0"/>
              </a:rPr>
              <a:t>Rigid</a:t>
            </a:r>
            <a:r>
              <a:rPr lang="ru-RU" sz="9000" dirty="0" smtClean="0">
                <a:latin typeface="Times New Roman" pitchFamily="18" charset="0"/>
                <a:cs typeface="Times New Roman" pitchFamily="18" charset="0"/>
              </a:rPr>
              <a:t> </a:t>
            </a:r>
            <a:r>
              <a:rPr lang="ru-RU" sz="9000" dirty="0" err="1" smtClean="0">
                <a:latin typeface="Times New Roman" pitchFamily="18" charset="0"/>
                <a:cs typeface="Times New Roman" pitchFamily="18" charset="0"/>
              </a:rPr>
              <a:t>Splint</a:t>
            </a:r>
            <a:r>
              <a:rPr lang="en-US" sz="9000"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smtClean="0">
              <a:latin typeface="Times New Roman" pitchFamily="18" charset="0"/>
              <a:cs typeface="Times New Roman" pitchFamily="18" charset="0"/>
            </a:endParaRPr>
          </a:p>
          <a:p>
            <a:pPr>
              <a:buNone/>
            </a:pP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725470"/>
          </a:xfrm>
        </p:spPr>
        <p:txBody>
          <a:bodyPr>
            <a:normAutofit/>
          </a:bodyPr>
          <a:lstStyle/>
          <a:p>
            <a:r>
              <a:rPr lang="en-US" sz="2000" b="1" dirty="0" smtClean="0">
                <a:latin typeface="Times New Roman" pitchFamily="18" charset="0"/>
                <a:cs typeface="Times New Roman" pitchFamily="18" charset="0"/>
              </a:rPr>
              <a:t>Clinical assessment</a:t>
            </a:r>
            <a:r>
              <a:rPr lang="ru-RU"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of the syndrome damage</a:t>
            </a:r>
            <a:r>
              <a:rPr lang="ru-RU" sz="2000" b="1" dirty="0" smtClean="0">
                <a:latin typeface="Times New Roman" pitchFamily="18" charset="0"/>
                <a:cs typeface="Times New Roman" pitchFamily="18" charset="0"/>
              </a:rPr>
              <a:t> </a:t>
            </a:r>
            <a:br>
              <a:rPr lang="ru-RU" sz="2000" b="1" dirty="0" smtClean="0">
                <a:latin typeface="Times New Roman" pitchFamily="18" charset="0"/>
                <a:cs typeface="Times New Roman" pitchFamily="18" charset="0"/>
              </a:rPr>
            </a:br>
            <a:endParaRPr lang="ru-RU" sz="2000" b="1" dirty="0">
              <a:latin typeface="Times New Roman" pitchFamily="18" charset="0"/>
              <a:cs typeface="Times New Roman" pitchFamily="18" charset="0"/>
            </a:endParaRPr>
          </a:p>
        </p:txBody>
      </p:sp>
      <p:sp>
        <p:nvSpPr>
          <p:cNvPr id="3" name="Содержимое 2"/>
          <p:cNvSpPr>
            <a:spLocks noGrp="1"/>
          </p:cNvSpPr>
          <p:nvPr>
            <p:ph idx="1"/>
          </p:nvPr>
        </p:nvSpPr>
        <p:spPr>
          <a:xfrm>
            <a:off x="0" y="642918"/>
            <a:ext cx="9144000" cy="6215082"/>
          </a:xfrm>
          <a:solidFill>
            <a:schemeClr val="bg2"/>
          </a:solidFill>
        </p:spPr>
        <p:txBody>
          <a:bodyPr>
            <a:normAutofit fontScale="70000" lnSpcReduction="20000"/>
          </a:bodyPr>
          <a:lstStyle/>
          <a:p>
            <a:pPr>
              <a:lnSpc>
                <a:spcPct val="120000"/>
              </a:lnSpc>
              <a:spcBef>
                <a:spcPts val="0"/>
              </a:spcBef>
              <a:buNone/>
            </a:pPr>
            <a:r>
              <a:rPr lang="en-US" dirty="0" smtClean="0">
                <a:latin typeface="Times New Roman" pitchFamily="18" charset="0"/>
                <a:cs typeface="Times New Roman" pitchFamily="18" charset="0"/>
              </a:rPr>
              <a:t>It must be </a:t>
            </a:r>
            <a:r>
              <a:rPr lang="en-US" dirty="0" err="1" smtClean="0">
                <a:latin typeface="Times New Roman" pitchFamily="18" charset="0"/>
                <a:cs typeface="Times New Roman" pitchFamily="18" charset="0"/>
              </a:rPr>
              <a:t>emphasised</a:t>
            </a:r>
            <a:r>
              <a:rPr lang="en-US" dirty="0" smtClean="0">
                <a:latin typeface="Times New Roman" pitchFamily="18" charset="0"/>
                <a:cs typeface="Times New Roman" pitchFamily="18" charset="0"/>
              </a:rPr>
              <a:t> again that an immediate assessment of the whole patient is required to exclude injuries to other systems before examination of the skeletal injury. Examination of the limb should determine:</a:t>
            </a:r>
            <a:endParaRPr lang="ru-RU" dirty="0" smtClean="0">
              <a:latin typeface="Times New Roman" pitchFamily="18" charset="0"/>
              <a:cs typeface="Times New Roman" pitchFamily="18" charset="0"/>
            </a:endParaRPr>
          </a:p>
          <a:p>
            <a:pPr marL="514350" indent="-514350">
              <a:lnSpc>
                <a:spcPct val="120000"/>
              </a:lnSpc>
              <a:spcBef>
                <a:spcPts val="0"/>
              </a:spcBef>
              <a:buAutoNum type="arabicPeriod"/>
            </a:pPr>
            <a:r>
              <a:rPr lang="en-US" dirty="0" smtClean="0">
                <a:latin typeface="Times New Roman" pitchFamily="18" charset="0"/>
                <a:cs typeface="Times New Roman" pitchFamily="18" charset="0"/>
              </a:rPr>
              <a:t>whether there is a wound communicating with the fracture</a:t>
            </a:r>
            <a:endParaRPr lang="ru-RU" dirty="0" smtClean="0">
              <a:latin typeface="Times New Roman" pitchFamily="18" charset="0"/>
              <a:cs typeface="Times New Roman" pitchFamily="18" charset="0"/>
            </a:endParaRPr>
          </a:p>
          <a:p>
            <a:pPr marL="514350" indent="-514350">
              <a:lnSpc>
                <a:spcPct val="120000"/>
              </a:lnSpc>
              <a:spcBef>
                <a:spcPts val="0"/>
              </a:spcBef>
              <a:buAutoNum type="arabicPeriod"/>
            </a:pPr>
            <a:r>
              <a:rPr lang="en-US" dirty="0" smtClean="0">
                <a:latin typeface="Times New Roman" pitchFamily="18" charset="0"/>
                <a:cs typeface="Times New Roman" pitchFamily="18" charset="0"/>
              </a:rPr>
              <a:t>whether there is evidence of a vascular injury</a:t>
            </a:r>
            <a:endParaRPr lang="ru-RU" dirty="0" smtClean="0">
              <a:latin typeface="Times New Roman" pitchFamily="18" charset="0"/>
              <a:cs typeface="Times New Roman" pitchFamily="18" charset="0"/>
            </a:endParaRPr>
          </a:p>
          <a:p>
            <a:pPr marL="514350" indent="-514350">
              <a:lnSpc>
                <a:spcPct val="120000"/>
              </a:lnSpc>
              <a:spcBef>
                <a:spcPts val="0"/>
              </a:spcBef>
              <a:buAutoNum type="arabicPeriod"/>
            </a:pPr>
            <a:r>
              <a:rPr lang="en-US" dirty="0" smtClean="0">
                <a:latin typeface="Times New Roman" pitchFamily="18" charset="0"/>
                <a:cs typeface="Times New Roman" pitchFamily="18" charset="0"/>
              </a:rPr>
              <a:t>whether there is evidence of a nerve injury</a:t>
            </a:r>
            <a:endParaRPr lang="ru-RU" dirty="0" smtClean="0">
              <a:latin typeface="Times New Roman" pitchFamily="18" charset="0"/>
              <a:cs typeface="Times New Roman" pitchFamily="18" charset="0"/>
            </a:endParaRPr>
          </a:p>
          <a:p>
            <a:pPr marL="514350" indent="-514350">
              <a:lnSpc>
                <a:spcPct val="120000"/>
              </a:lnSpc>
              <a:spcBef>
                <a:spcPts val="0"/>
              </a:spcBef>
              <a:buAutoNum type="arabicPeriod"/>
            </a:pPr>
            <a:r>
              <a:rPr lang="en-US" dirty="0" smtClean="0">
                <a:latin typeface="Times New Roman" pitchFamily="18" charset="0"/>
                <a:cs typeface="Times New Roman" pitchFamily="18" charset="0"/>
              </a:rPr>
              <a:t>whether there is evidence of visceral injury</a:t>
            </a:r>
            <a:endParaRPr lang="ru-RU" dirty="0" smtClean="0">
              <a:latin typeface="Times New Roman" pitchFamily="18" charset="0"/>
              <a:cs typeface="Times New Roman" pitchFamily="18" charset="0"/>
            </a:endParaRPr>
          </a:p>
          <a:p>
            <a:pPr>
              <a:lnSpc>
                <a:spcPct val="120000"/>
              </a:lnSpc>
              <a:spcBef>
                <a:spcPts val="0"/>
              </a:spcBef>
              <a:buNone/>
            </a:pPr>
            <a:r>
              <a:rPr lang="ru-RU" dirty="0" smtClean="0">
                <a:latin typeface="Times New Roman" pitchFamily="18" charset="0"/>
                <a:cs typeface="Times New Roman" pitchFamily="18" charset="0"/>
              </a:rPr>
              <a:t>5.  </a:t>
            </a:r>
            <a:r>
              <a:rPr lang="en-US" dirty="0" smtClean="0">
                <a:latin typeface="Times New Roman" pitchFamily="18" charset="0"/>
                <a:cs typeface="Times New Roman" pitchFamily="18" charset="0"/>
              </a:rPr>
              <a:t>Locate the Site of the Suspected Fracture.</a:t>
            </a:r>
            <a:endParaRPr lang="ru-RU" dirty="0" smtClean="0">
              <a:latin typeface="Times New Roman" pitchFamily="18" charset="0"/>
              <a:cs typeface="Times New Roman" pitchFamily="18" charset="0"/>
            </a:endParaRPr>
          </a:p>
          <a:p>
            <a:pPr>
              <a:lnSpc>
                <a:spcPct val="120000"/>
              </a:lnSpc>
              <a:spcBef>
                <a:spcPts val="0"/>
              </a:spcBef>
              <a:buNone/>
            </a:pPr>
            <a:r>
              <a:rPr lang="ru-RU" dirty="0" smtClean="0">
                <a:latin typeface="Times New Roman" pitchFamily="18" charset="0"/>
                <a:cs typeface="Times New Roman" pitchFamily="18" charset="0"/>
              </a:rPr>
              <a:t>6</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Ask the casualty for the location of the injury:</a:t>
            </a:r>
            <a:endParaRPr lang="ru-RU" dirty="0" smtClean="0">
              <a:latin typeface="Times New Roman" pitchFamily="18" charset="0"/>
              <a:cs typeface="Times New Roman" pitchFamily="18" charset="0"/>
            </a:endParaRPr>
          </a:p>
          <a:p>
            <a:pPr>
              <a:lnSpc>
                <a:spcPct val="120000"/>
              </a:lnSpc>
              <a:spcBef>
                <a:spcPts val="0"/>
              </a:spcBef>
              <a:buNone/>
            </a:pPr>
            <a:r>
              <a:rPr lang="en-US" dirty="0" smtClean="0">
                <a:latin typeface="Times New Roman" pitchFamily="18" charset="0"/>
                <a:cs typeface="Times New Roman" pitchFamily="18" charset="0"/>
              </a:rPr>
              <a:t>• Does he have any pain?</a:t>
            </a:r>
            <a:endParaRPr lang="ru-RU" dirty="0" smtClean="0">
              <a:latin typeface="Times New Roman" pitchFamily="18" charset="0"/>
              <a:cs typeface="Times New Roman" pitchFamily="18" charset="0"/>
            </a:endParaRPr>
          </a:p>
          <a:p>
            <a:pPr>
              <a:lnSpc>
                <a:spcPct val="120000"/>
              </a:lnSpc>
              <a:spcBef>
                <a:spcPts val="0"/>
              </a:spcBef>
              <a:buNone/>
            </a:pPr>
            <a:r>
              <a:rPr lang="en-US" dirty="0" smtClean="0">
                <a:latin typeface="Times New Roman" pitchFamily="18" charset="0"/>
                <a:cs typeface="Times New Roman" pitchFamily="18" charset="0"/>
              </a:rPr>
              <a:t>• Where is it tender?</a:t>
            </a:r>
            <a:endParaRPr lang="ru-RU" dirty="0" smtClean="0">
              <a:latin typeface="Times New Roman" pitchFamily="18" charset="0"/>
              <a:cs typeface="Times New Roman" pitchFamily="18" charset="0"/>
            </a:endParaRPr>
          </a:p>
          <a:p>
            <a:pPr>
              <a:lnSpc>
                <a:spcPct val="120000"/>
              </a:lnSpc>
              <a:spcBef>
                <a:spcPts val="0"/>
              </a:spcBef>
              <a:buNone/>
            </a:pPr>
            <a:r>
              <a:rPr lang="en-US" dirty="0" smtClean="0">
                <a:latin typeface="Times New Roman" pitchFamily="18" charset="0"/>
                <a:cs typeface="Times New Roman" pitchFamily="18" charset="0"/>
              </a:rPr>
              <a:t>• Can he move the extremity?</a:t>
            </a:r>
            <a:endParaRPr lang="ru-RU" dirty="0" smtClean="0">
              <a:latin typeface="Times New Roman" pitchFamily="18" charset="0"/>
              <a:cs typeface="Times New Roman" pitchFamily="18" charset="0"/>
            </a:endParaRPr>
          </a:p>
          <a:p>
            <a:pPr>
              <a:lnSpc>
                <a:spcPct val="120000"/>
              </a:lnSpc>
              <a:spcBef>
                <a:spcPts val="0"/>
              </a:spcBef>
              <a:buNone/>
            </a:pPr>
            <a:r>
              <a:rPr lang="en-US" dirty="0" smtClean="0">
                <a:latin typeface="Times New Roman" pitchFamily="18" charset="0"/>
                <a:cs typeface="Times New Roman" pitchFamily="18" charset="0"/>
              </a:rPr>
              <a:t>NOTE</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With the presence of an obvious deformity, do not make the</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casualty move extremity.</a:t>
            </a:r>
            <a:endParaRPr lang="ru-RU" dirty="0" smtClean="0">
              <a:latin typeface="Times New Roman" pitchFamily="18" charset="0"/>
              <a:cs typeface="Times New Roman" pitchFamily="18" charset="0"/>
            </a:endParaRPr>
          </a:p>
          <a:p>
            <a:pPr marL="514350" indent="-514350">
              <a:lnSpc>
                <a:spcPct val="120000"/>
              </a:lnSpc>
              <a:spcBef>
                <a:spcPts val="0"/>
              </a:spcBef>
              <a:buAutoNum type="arabicPeriod" startAt="7"/>
            </a:pPr>
            <a:r>
              <a:rPr lang="en-US" dirty="0" smtClean="0">
                <a:latin typeface="Times New Roman" pitchFamily="18" charset="0"/>
                <a:cs typeface="Times New Roman" pitchFamily="18" charset="0"/>
              </a:rPr>
              <a:t>Look for an unnatural position of the extremity.</a:t>
            </a:r>
            <a:endParaRPr lang="ru-RU" dirty="0" smtClean="0">
              <a:latin typeface="Times New Roman" pitchFamily="18" charset="0"/>
              <a:cs typeface="Times New Roman" pitchFamily="18" charset="0"/>
            </a:endParaRPr>
          </a:p>
          <a:p>
            <a:pPr marL="514350" indent="-514350">
              <a:lnSpc>
                <a:spcPct val="120000"/>
              </a:lnSpc>
              <a:spcBef>
                <a:spcPts val="0"/>
              </a:spcBef>
              <a:buAutoNum type="arabicPeriod" startAt="7"/>
            </a:pPr>
            <a:r>
              <a:rPr lang="en-US" dirty="0" smtClean="0">
                <a:latin typeface="Times New Roman" pitchFamily="18" charset="0"/>
                <a:cs typeface="Times New Roman" pitchFamily="18" charset="0"/>
              </a:rPr>
              <a:t>Look for a bone sticking out (protruding).</a:t>
            </a:r>
            <a:endParaRPr lang="ru-RU" dirty="0" smtClean="0">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0"/>
            <a:ext cx="8229600" cy="1071546"/>
          </a:xfrm>
        </p:spPr>
        <p:txBody>
          <a:bodyPr>
            <a:normAutofit fontScale="90000"/>
          </a:bodyPr>
          <a:lstStyle/>
          <a:p>
            <a:r>
              <a:rPr lang="en-US" sz="3200" b="1" dirty="0" smtClean="0"/>
              <a:t>Equipment to perform transport immobilization</a:t>
            </a:r>
            <a:r>
              <a:rPr lang="ru-RU" sz="3200" dirty="0" smtClean="0"/>
              <a:t/>
            </a:r>
            <a:br>
              <a:rPr lang="ru-RU" sz="3200" dirty="0" smtClean="0"/>
            </a:br>
            <a:endParaRPr lang="ru-RU" sz="3200" dirty="0"/>
          </a:p>
        </p:txBody>
      </p:sp>
      <p:sp>
        <p:nvSpPr>
          <p:cNvPr id="6" name="Содержимое 5"/>
          <p:cNvSpPr>
            <a:spLocks noGrp="1"/>
          </p:cNvSpPr>
          <p:nvPr>
            <p:ph idx="1"/>
          </p:nvPr>
        </p:nvSpPr>
        <p:spPr>
          <a:xfrm>
            <a:off x="285720" y="714356"/>
            <a:ext cx="8572560" cy="5857916"/>
          </a:xfrm>
        </p:spPr>
        <p:txBody>
          <a:bodyPr>
            <a:normAutofit fontScale="55000" lnSpcReduction="20000"/>
          </a:bodyPr>
          <a:lstStyle/>
          <a:p>
            <a:pPr lvl="0">
              <a:lnSpc>
                <a:spcPct val="120000"/>
              </a:lnSpc>
              <a:spcBef>
                <a:spcPts val="0"/>
              </a:spcBef>
              <a:buNone/>
            </a:pPr>
            <a:r>
              <a:rPr lang="en-US" b="1" dirty="0" smtClean="0">
                <a:latin typeface="Times New Roman" pitchFamily="18" charset="0"/>
                <a:cs typeface="Times New Roman" pitchFamily="18" charset="0"/>
              </a:rPr>
              <a:t>Splints.  </a:t>
            </a:r>
            <a:endParaRPr lang="ru-RU" dirty="0" smtClean="0">
              <a:latin typeface="Times New Roman" pitchFamily="18" charset="0"/>
              <a:cs typeface="Times New Roman" pitchFamily="18" charset="0"/>
            </a:endParaRPr>
          </a:p>
          <a:p>
            <a:pPr>
              <a:lnSpc>
                <a:spcPct val="120000"/>
              </a:lnSpc>
              <a:spcBef>
                <a:spcPts val="0"/>
              </a:spcBef>
              <a:buNone/>
            </a:pPr>
            <a:r>
              <a:rPr lang="ru-RU" dirty="0" smtClean="0">
                <a:latin typeface="Times New Roman" pitchFamily="18" charset="0"/>
                <a:cs typeface="Times New Roman" pitchFamily="18" charset="0"/>
              </a:rPr>
              <a:t>А</a:t>
            </a:r>
            <a:r>
              <a:rPr lang="en-US"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 </a:t>
            </a:r>
            <a:r>
              <a:rPr lang="en-US" b="1" i="1" dirty="0" smtClean="0">
                <a:latin typeface="Times New Roman" pitchFamily="18" charset="0"/>
                <a:cs typeface="Times New Roman" pitchFamily="18" charset="0"/>
              </a:rPr>
              <a:t>Standard medical Splints. </a:t>
            </a:r>
            <a:endParaRPr lang="ru-RU" dirty="0" smtClean="0">
              <a:latin typeface="Times New Roman" pitchFamily="18" charset="0"/>
              <a:cs typeface="Times New Roman" pitchFamily="18" charset="0"/>
            </a:endParaRPr>
          </a:p>
          <a:p>
            <a:pPr>
              <a:lnSpc>
                <a:spcPct val="120000"/>
              </a:lnSpc>
              <a:spcBef>
                <a:spcPts val="0"/>
              </a:spcBef>
              <a:buNone/>
            </a:pPr>
            <a:r>
              <a:rPr lang="ru-RU" dirty="0" smtClean="0">
                <a:latin typeface="Times New Roman" pitchFamily="18" charset="0"/>
                <a:cs typeface="Times New Roman" pitchFamily="18" charset="0"/>
              </a:rPr>
              <a:t>Б</a:t>
            </a:r>
            <a:r>
              <a:rPr lang="en-US"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 </a:t>
            </a:r>
            <a:r>
              <a:rPr lang="en-US" b="1" i="1" dirty="0" smtClean="0">
                <a:latin typeface="Times New Roman" pitchFamily="18" charset="0"/>
                <a:cs typeface="Times New Roman" pitchFamily="18" charset="0"/>
              </a:rPr>
              <a:t>Improvised Splints</a:t>
            </a:r>
            <a:r>
              <a:rPr lang="en-US" i="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Splints may be improvised from such items as boards, poles, sticks, tree limbs, or cardboard. If nothing is available for a splint, the chest wall can be used to immobilize a fractured arm and the uninjured leg can be used to immobilize (to some extent) the fractured leg.</a:t>
            </a:r>
            <a:endParaRPr lang="ru-RU" dirty="0" smtClean="0">
              <a:latin typeface="Times New Roman" pitchFamily="18" charset="0"/>
              <a:cs typeface="Times New Roman" pitchFamily="18" charset="0"/>
            </a:endParaRPr>
          </a:p>
          <a:p>
            <a:pPr>
              <a:lnSpc>
                <a:spcPct val="120000"/>
              </a:lnSpc>
              <a:spcBef>
                <a:spcPts val="0"/>
              </a:spcBef>
              <a:buNone/>
            </a:pPr>
            <a:r>
              <a:rPr lang="en-US" dirty="0" smtClean="0">
                <a:latin typeface="Times New Roman" pitchFamily="18" charset="0"/>
                <a:cs typeface="Times New Roman" pitchFamily="18" charset="0"/>
              </a:rPr>
              <a:t>2. </a:t>
            </a:r>
            <a:r>
              <a:rPr lang="en-US" b="1" dirty="0" smtClean="0">
                <a:latin typeface="Times New Roman" pitchFamily="18" charset="0"/>
                <a:cs typeface="Times New Roman" pitchFamily="18" charset="0"/>
              </a:rPr>
              <a:t>Padding.</a:t>
            </a:r>
            <a:r>
              <a:rPr lang="en-US"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a:lnSpc>
                <a:spcPct val="120000"/>
              </a:lnSpc>
              <a:spcBef>
                <a:spcPts val="0"/>
              </a:spcBef>
              <a:buNone/>
            </a:pPr>
            <a:r>
              <a:rPr lang="ru-RU" dirty="0" smtClean="0">
                <a:latin typeface="Times New Roman" pitchFamily="18" charset="0"/>
                <a:cs typeface="Times New Roman" pitchFamily="18" charset="0"/>
              </a:rPr>
              <a:t>А</a:t>
            </a:r>
            <a:r>
              <a:rPr lang="en-US" dirty="0" smtClean="0">
                <a:latin typeface="Times New Roman" pitchFamily="18" charset="0"/>
                <a:cs typeface="Times New Roman" pitchFamily="18" charset="0"/>
              </a:rPr>
              <a:t>) </a:t>
            </a:r>
            <a:r>
              <a:rPr lang="en-US" b="1" i="1" dirty="0" smtClean="0">
                <a:latin typeface="Times New Roman" pitchFamily="18" charset="0"/>
                <a:cs typeface="Times New Roman" pitchFamily="18" charset="0"/>
              </a:rPr>
              <a:t>Standard medical Splints </a:t>
            </a:r>
            <a:r>
              <a:rPr lang="en-US" dirty="0" smtClean="0">
                <a:latin typeface="Times New Roman" pitchFamily="18" charset="0"/>
                <a:cs typeface="Times New Roman" pitchFamily="18" charset="0"/>
              </a:rPr>
              <a:t>have Padding. </a:t>
            </a:r>
            <a:endParaRPr lang="ru-RU" dirty="0" smtClean="0">
              <a:latin typeface="Times New Roman" pitchFamily="18" charset="0"/>
              <a:cs typeface="Times New Roman" pitchFamily="18" charset="0"/>
            </a:endParaRPr>
          </a:p>
          <a:p>
            <a:pPr>
              <a:lnSpc>
                <a:spcPct val="120000"/>
              </a:lnSpc>
              <a:spcBef>
                <a:spcPts val="0"/>
              </a:spcBef>
              <a:buNone/>
            </a:pPr>
            <a:r>
              <a:rPr lang="ru-RU" dirty="0" smtClean="0">
                <a:latin typeface="Times New Roman" pitchFamily="18" charset="0"/>
                <a:cs typeface="Times New Roman" pitchFamily="18" charset="0"/>
              </a:rPr>
              <a:t>Б</a:t>
            </a:r>
            <a:r>
              <a:rPr lang="en-US" dirty="0" smtClean="0">
                <a:latin typeface="Times New Roman" pitchFamily="18" charset="0"/>
                <a:cs typeface="Times New Roman" pitchFamily="18" charset="0"/>
              </a:rPr>
              <a:t>) </a:t>
            </a:r>
            <a:r>
              <a:rPr lang="en-US" b="1" i="1" dirty="0" smtClean="0">
                <a:latin typeface="Times New Roman" pitchFamily="18" charset="0"/>
                <a:cs typeface="Times New Roman" pitchFamily="18" charset="0"/>
              </a:rPr>
              <a:t>Improvised Padding.</a:t>
            </a:r>
            <a:r>
              <a:rPr lang="en-US" dirty="0" smtClean="0">
                <a:latin typeface="Times New Roman" pitchFamily="18" charset="0"/>
                <a:cs typeface="Times New Roman" pitchFamily="18" charset="0"/>
              </a:rPr>
              <a:t> Padding may be improvised from such items as a jacket, blanket, poncho, shelter half, or leafy vegetation.</a:t>
            </a:r>
            <a:endParaRPr lang="ru-RU" dirty="0" smtClean="0">
              <a:latin typeface="Times New Roman" pitchFamily="18" charset="0"/>
              <a:cs typeface="Times New Roman" pitchFamily="18" charset="0"/>
            </a:endParaRPr>
          </a:p>
          <a:p>
            <a:pPr>
              <a:lnSpc>
                <a:spcPct val="120000"/>
              </a:lnSpc>
              <a:spcBef>
                <a:spcPts val="0"/>
              </a:spcBef>
              <a:buNone/>
            </a:pPr>
            <a:r>
              <a:rPr lang="en-US" dirty="0" smtClean="0">
                <a:latin typeface="Times New Roman" pitchFamily="18" charset="0"/>
                <a:cs typeface="Times New Roman" pitchFamily="18" charset="0"/>
              </a:rPr>
              <a:t>3. </a:t>
            </a:r>
            <a:r>
              <a:rPr lang="en-US" b="1" dirty="0" smtClean="0">
                <a:latin typeface="Times New Roman" pitchFamily="18" charset="0"/>
                <a:cs typeface="Times New Roman" pitchFamily="18" charset="0"/>
              </a:rPr>
              <a:t>Bandages.</a:t>
            </a:r>
            <a:r>
              <a:rPr lang="en-US"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a:lnSpc>
                <a:spcPct val="120000"/>
              </a:lnSpc>
              <a:spcBef>
                <a:spcPts val="0"/>
              </a:spcBef>
              <a:buNone/>
            </a:pPr>
            <a:r>
              <a:rPr lang="ru-RU" dirty="0" smtClean="0">
                <a:latin typeface="Times New Roman" pitchFamily="18" charset="0"/>
                <a:cs typeface="Times New Roman" pitchFamily="18" charset="0"/>
              </a:rPr>
              <a:t>А</a:t>
            </a:r>
            <a:r>
              <a:rPr lang="en-US" dirty="0" smtClean="0">
                <a:latin typeface="Times New Roman" pitchFamily="18" charset="0"/>
                <a:cs typeface="Times New Roman" pitchFamily="18" charset="0"/>
              </a:rPr>
              <a:t>) </a:t>
            </a:r>
            <a:r>
              <a:rPr lang="en-US" b="1" i="1" dirty="0" smtClean="0">
                <a:latin typeface="Times New Roman" pitchFamily="18" charset="0"/>
                <a:cs typeface="Times New Roman" pitchFamily="18" charset="0"/>
              </a:rPr>
              <a:t>Standard medical Bandages.</a:t>
            </a:r>
            <a:endParaRPr lang="ru-RU" dirty="0" smtClean="0">
              <a:latin typeface="Times New Roman" pitchFamily="18" charset="0"/>
              <a:cs typeface="Times New Roman" pitchFamily="18" charset="0"/>
            </a:endParaRPr>
          </a:p>
          <a:p>
            <a:pPr>
              <a:lnSpc>
                <a:spcPct val="120000"/>
              </a:lnSpc>
              <a:spcBef>
                <a:spcPts val="0"/>
              </a:spcBef>
              <a:buNone/>
            </a:pPr>
            <a:r>
              <a:rPr lang="ru-RU" b="1" i="1" dirty="0" smtClean="0">
                <a:latin typeface="Times New Roman" pitchFamily="18" charset="0"/>
                <a:cs typeface="Times New Roman" pitchFamily="18" charset="0"/>
              </a:rPr>
              <a:t>Б</a:t>
            </a:r>
            <a:r>
              <a:rPr lang="en-US" b="1"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b="1" i="1" dirty="0" smtClean="0">
                <a:latin typeface="Times New Roman" pitchFamily="18" charset="0"/>
                <a:cs typeface="Times New Roman" pitchFamily="18" charset="0"/>
              </a:rPr>
              <a:t>Improvised Bandages</a:t>
            </a:r>
            <a:r>
              <a:rPr lang="en-US" dirty="0" smtClean="0">
                <a:latin typeface="Times New Roman" pitchFamily="18" charset="0"/>
                <a:cs typeface="Times New Roman" pitchFamily="18" charset="0"/>
              </a:rPr>
              <a:t>.  Bandages may be improvised from belts, rifle slings, kerchiefs, or strips torn from clothing or blankets. Narrow materials such as wire or cord should not be used to secure a splint in place. The application of wire and/or narrow material to an extremity could cause tissue damage and a tourniquet effect.</a:t>
            </a:r>
            <a:endParaRPr lang="ru-RU" dirty="0" smtClean="0">
              <a:latin typeface="Times New Roman" pitchFamily="18" charset="0"/>
              <a:cs typeface="Times New Roman" pitchFamily="18" charset="0"/>
            </a:endParaRPr>
          </a:p>
          <a:p>
            <a:pPr>
              <a:lnSpc>
                <a:spcPct val="120000"/>
              </a:lnSpc>
              <a:spcBef>
                <a:spcPts val="0"/>
              </a:spcBef>
              <a:buNone/>
            </a:pPr>
            <a:r>
              <a:rPr lang="en-US" dirty="0" smtClean="0">
                <a:latin typeface="Times New Roman" pitchFamily="18" charset="0"/>
                <a:cs typeface="Times New Roman" pitchFamily="18" charset="0"/>
              </a:rPr>
              <a:t>4</a:t>
            </a:r>
            <a:r>
              <a:rPr lang="en-US" b="1" dirty="0" smtClean="0">
                <a:latin typeface="Times New Roman" pitchFamily="18" charset="0"/>
                <a:cs typeface="Times New Roman" pitchFamily="18" charset="0"/>
              </a:rPr>
              <a:t>. Slings.</a:t>
            </a:r>
            <a:r>
              <a:rPr lang="ru-RU"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 sling is a bandage suspended from the neck to support an upper extremity. If a bandage is not available, a sling can be improvised by using the tail of a coat or shirt or pieces of cloth torn from such items as clothing and blankets. </a:t>
            </a:r>
            <a:r>
              <a:rPr lang="ru-RU" dirty="0" err="1" smtClean="0">
                <a:latin typeface="Times New Roman" pitchFamily="18" charset="0"/>
                <a:cs typeface="Times New Roman" pitchFamily="18" charset="0"/>
              </a:rPr>
              <a:t>The</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triangular</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bandage</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is</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ideal</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for</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this</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purpose</a:t>
            </a:r>
            <a:r>
              <a:rPr lang="ru-RU" dirty="0" smtClean="0">
                <a:latin typeface="Times New Roman" pitchFamily="18" charset="0"/>
                <a:cs typeface="Times New Roman" pitchFamily="18" charset="0"/>
              </a:rPr>
              <a:t>.</a:t>
            </a:r>
          </a:p>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96908"/>
          </a:xfrm>
        </p:spPr>
        <p:txBody>
          <a:bodyPr>
            <a:normAutofit fontScale="90000"/>
          </a:bodyPr>
          <a:lstStyle/>
          <a:p>
            <a:r>
              <a:rPr lang="en-US" sz="3100" b="1" dirty="0" smtClean="0"/>
              <a:t>Equipment to perform transport immobilization</a:t>
            </a:r>
            <a:r>
              <a:rPr lang="ru-RU" dirty="0" smtClean="0"/>
              <a:t/>
            </a:r>
            <a:br>
              <a:rPr lang="ru-RU" dirty="0" smtClean="0"/>
            </a:br>
            <a:endParaRPr lang="ru-RU" dirty="0"/>
          </a:p>
        </p:txBody>
      </p:sp>
      <p:sp>
        <p:nvSpPr>
          <p:cNvPr id="3" name="Содержимое 2"/>
          <p:cNvSpPr>
            <a:spLocks noGrp="1"/>
          </p:cNvSpPr>
          <p:nvPr>
            <p:ph idx="1"/>
          </p:nvPr>
        </p:nvSpPr>
        <p:spPr>
          <a:xfrm>
            <a:off x="0" y="571480"/>
            <a:ext cx="9144000" cy="6643734"/>
          </a:xfrm>
        </p:spPr>
        <p:txBody>
          <a:bodyPr>
            <a:noAutofit/>
          </a:bodyPr>
          <a:lstStyle/>
          <a:p>
            <a:pPr>
              <a:spcBef>
                <a:spcPts val="0"/>
              </a:spcBef>
              <a:buNone/>
            </a:pPr>
            <a:r>
              <a:rPr lang="ru-RU" sz="1800" dirty="0" smtClean="0">
                <a:latin typeface="Times New Roman" pitchFamily="18" charset="0"/>
                <a:cs typeface="Times New Roman" pitchFamily="18" charset="0"/>
              </a:rPr>
              <a:t>Лубки. </a:t>
            </a:r>
          </a:p>
          <a:p>
            <a:pPr>
              <a:spcBef>
                <a:spcPts val="0"/>
              </a:spcBef>
              <a:buNone/>
            </a:pPr>
            <a:r>
              <a:rPr lang="ru-RU" sz="1800" dirty="0" smtClean="0">
                <a:latin typeface="Times New Roman" pitchFamily="18" charset="0"/>
                <a:cs typeface="Times New Roman" pitchFamily="18" charset="0"/>
              </a:rPr>
              <a:t>А) стандартные медицинские шины. </a:t>
            </a:r>
          </a:p>
          <a:p>
            <a:pPr>
              <a:spcBef>
                <a:spcPts val="0"/>
              </a:spcBef>
              <a:buNone/>
            </a:pPr>
            <a:r>
              <a:rPr lang="ru-RU" sz="1800" dirty="0" smtClean="0">
                <a:latin typeface="Times New Roman" pitchFamily="18" charset="0"/>
                <a:cs typeface="Times New Roman" pitchFamily="18" charset="0"/>
              </a:rPr>
              <a:t>Б) Импровизированные Шины. Туторы могут быть самодельными из таких элементов, как доски, палки, палки, конечности дерева, или картона. Если ничто не доступно для тутора, грудной стенки может быть использован для иммобилизации перелом руки и неповрежденной ноге может быть использован для иммобилизации (в некоторой степени) перелом ноги.2. </a:t>
            </a:r>
          </a:p>
          <a:p>
            <a:pPr>
              <a:spcBef>
                <a:spcPts val="0"/>
              </a:spcBef>
              <a:buNone/>
            </a:pPr>
            <a:r>
              <a:rPr lang="ru-RU" sz="1800" dirty="0" smtClean="0">
                <a:latin typeface="Times New Roman" pitchFamily="18" charset="0"/>
                <a:cs typeface="Times New Roman" pitchFamily="18" charset="0"/>
              </a:rPr>
              <a:t>Обивка. </a:t>
            </a:r>
          </a:p>
          <a:p>
            <a:pPr>
              <a:spcBef>
                <a:spcPts val="0"/>
              </a:spcBef>
              <a:buNone/>
            </a:pPr>
            <a:r>
              <a:rPr lang="ru-RU" sz="1800" dirty="0" smtClean="0">
                <a:latin typeface="Times New Roman" pitchFamily="18" charset="0"/>
                <a:cs typeface="Times New Roman" pitchFamily="18" charset="0"/>
              </a:rPr>
              <a:t>А) стандартные медицинские шины есть обивка. </a:t>
            </a:r>
          </a:p>
          <a:p>
            <a:pPr>
              <a:spcBef>
                <a:spcPts val="0"/>
              </a:spcBef>
              <a:buNone/>
            </a:pPr>
            <a:r>
              <a:rPr lang="ru-RU" sz="1800" dirty="0" smtClean="0">
                <a:latin typeface="Times New Roman" pitchFamily="18" charset="0"/>
                <a:cs typeface="Times New Roman" pitchFamily="18" charset="0"/>
              </a:rPr>
              <a:t>Б) Самодельные Прокладки. Обивка может быть самодельные из таких элементов как куртка, одеяло, пончо, половина приюта, или пышной растительности.</a:t>
            </a:r>
          </a:p>
          <a:p>
            <a:pPr>
              <a:spcBef>
                <a:spcPts val="0"/>
              </a:spcBef>
              <a:buNone/>
            </a:pPr>
            <a:r>
              <a:rPr lang="ru-RU" sz="1800" dirty="0" smtClean="0">
                <a:latin typeface="Times New Roman" pitchFamily="18" charset="0"/>
                <a:cs typeface="Times New Roman" pitchFamily="18" charset="0"/>
              </a:rPr>
              <a:t>Бинты.</a:t>
            </a:r>
          </a:p>
          <a:p>
            <a:pPr>
              <a:spcBef>
                <a:spcPts val="0"/>
              </a:spcBef>
              <a:buNone/>
            </a:pPr>
            <a:r>
              <a:rPr lang="ru-RU" sz="1800" dirty="0" smtClean="0">
                <a:latin typeface="Times New Roman" pitchFamily="18" charset="0"/>
                <a:cs typeface="Times New Roman" pitchFamily="18" charset="0"/>
              </a:rPr>
              <a:t> А) стандартными медицинскими бинтами.</a:t>
            </a:r>
          </a:p>
          <a:p>
            <a:pPr>
              <a:spcBef>
                <a:spcPts val="0"/>
              </a:spcBef>
              <a:buNone/>
            </a:pPr>
            <a:r>
              <a:rPr lang="ru-RU" sz="1800" dirty="0" smtClean="0">
                <a:latin typeface="Times New Roman" pitchFamily="18" charset="0"/>
                <a:cs typeface="Times New Roman" pitchFamily="18" charset="0"/>
              </a:rPr>
              <a:t>Б) Импровизированные Повязки. Бинты можно соорудить из ремней, винтовки стропы, платки или ленты, вырванный из одежды или одеяла. Узкие материалов, таких как проволока или шнур не должны быть использованы, чтобы обеспечить поврежденному участку. Применение проводов и/или узкий материал в конечности может привести к повреждению тканей и эффект жгута.</a:t>
            </a:r>
          </a:p>
          <a:p>
            <a:pPr>
              <a:spcBef>
                <a:spcPts val="0"/>
              </a:spcBef>
              <a:buNone/>
            </a:pPr>
            <a:r>
              <a:rPr lang="ru-RU" sz="1800" dirty="0" err="1" smtClean="0">
                <a:latin typeface="Times New Roman" pitchFamily="18" charset="0"/>
                <a:cs typeface="Times New Roman" pitchFamily="18" charset="0"/>
              </a:rPr>
              <a:t>Слинги.Слинг-повязка</a:t>
            </a:r>
            <a:r>
              <a:rPr lang="ru-RU" sz="1800" dirty="0" smtClean="0">
                <a:latin typeface="Times New Roman" pitchFamily="18" charset="0"/>
                <a:cs typeface="Times New Roman" pitchFamily="18" charset="0"/>
              </a:rPr>
              <a:t>, подвешенной на шею для поддержки верхней конечности. Если бандаж не доступен, а </a:t>
            </a:r>
            <a:r>
              <a:rPr lang="ru-RU" sz="1800" dirty="0" err="1" smtClean="0">
                <a:latin typeface="Times New Roman" pitchFamily="18" charset="0"/>
                <a:cs typeface="Times New Roman" pitchFamily="18" charset="0"/>
              </a:rPr>
              <a:t>слинг</a:t>
            </a:r>
            <a:r>
              <a:rPr lang="ru-RU" sz="1800" dirty="0" smtClean="0">
                <a:latin typeface="Times New Roman" pitchFamily="18" charset="0"/>
                <a:cs typeface="Times New Roman" pitchFamily="18" charset="0"/>
              </a:rPr>
              <a:t> можно с помощью подручных хвост пальто или рубашку или куски ткани отрывали от таких товаров, как одежда и одеяла. Треугольный бандаж идеально подходит для этой цели.</a:t>
            </a:r>
            <a:endParaRPr lang="ru-RU"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Autofit/>
          </a:bodyPr>
          <a:lstStyle/>
          <a:p>
            <a:r>
              <a:rPr lang="en-US" sz="2400" b="1" dirty="0" smtClean="0">
                <a:latin typeface="Times New Roman" pitchFamily="18" charset="0"/>
                <a:cs typeface="Times New Roman" pitchFamily="18" charset="0"/>
              </a:rPr>
              <a:t>Perform</a:t>
            </a:r>
            <a:r>
              <a:rPr lang="ru-RU"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the </a:t>
            </a:r>
            <a:r>
              <a:rPr lang="ru-RU" sz="2400" b="1" dirty="0" err="1" smtClean="0">
                <a:latin typeface="Times New Roman" pitchFamily="18" charset="0"/>
                <a:cs typeface="Times New Roman" pitchFamily="18" charset="0"/>
              </a:rPr>
              <a:t>Application</a:t>
            </a:r>
            <a:r>
              <a:rPr lang="ru-RU" sz="2400" b="1"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of</a:t>
            </a:r>
            <a:r>
              <a:rPr lang="ru-RU" sz="2400" b="1"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kerchief</a:t>
            </a:r>
            <a:r>
              <a:rPr lang="ru-RU" sz="2400" b="1"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to</a:t>
            </a:r>
            <a:r>
              <a:rPr lang="ru-RU" sz="2400" b="1"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immobilize</a:t>
            </a:r>
            <a:r>
              <a:rPr lang="ru-RU" sz="2400" b="1"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a</a:t>
            </a:r>
            <a:r>
              <a:rPr lang="ru-RU" sz="2400" b="1"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fractured</a:t>
            </a:r>
            <a:r>
              <a:rPr lang="ru-RU" sz="2400" b="1"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or</a:t>
            </a:r>
            <a:r>
              <a:rPr lang="ru-RU" sz="2400" b="1"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dislocated</a:t>
            </a:r>
            <a:r>
              <a:rPr lang="ru-RU" sz="2400" b="1"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shoulder</a:t>
            </a:r>
            <a:r>
              <a:rPr lang="ru-RU" sz="2400" b="1" dirty="0" smtClean="0">
                <a:latin typeface="Times New Roman" pitchFamily="18" charset="0"/>
                <a:cs typeface="Times New Roman" pitchFamily="18" charset="0"/>
              </a:rPr>
              <a:t>.</a:t>
            </a:r>
            <a:endParaRPr lang="ru-RU" sz="2400" dirty="0"/>
          </a:p>
        </p:txBody>
      </p:sp>
      <p:sp>
        <p:nvSpPr>
          <p:cNvPr id="3" name="Содержимое 2"/>
          <p:cNvSpPr>
            <a:spLocks noGrp="1"/>
          </p:cNvSpPr>
          <p:nvPr>
            <p:ph idx="1"/>
          </p:nvPr>
        </p:nvSpPr>
        <p:spPr>
          <a:xfrm>
            <a:off x="214282" y="1071546"/>
            <a:ext cx="8929718" cy="5572164"/>
          </a:xfrm>
        </p:spPr>
        <p:txBody>
          <a:bodyPr>
            <a:normAutofit fontScale="70000" lnSpcReduction="20000"/>
          </a:bodyPr>
          <a:lstStyle/>
          <a:p>
            <a:pPr>
              <a:lnSpc>
                <a:spcPct val="120000"/>
              </a:lnSpc>
              <a:spcBef>
                <a:spcPts val="0"/>
              </a:spcBef>
              <a:buNone/>
            </a:pPr>
            <a:r>
              <a:rPr lang="en-US" dirty="0" smtClean="0">
                <a:latin typeface="Times New Roman" pitchFamily="18" charset="0"/>
                <a:cs typeface="Times New Roman" pitchFamily="18" charset="0"/>
              </a:rPr>
              <a:t>1. Prepare the victim for Splinting the Suspected Fracture.</a:t>
            </a:r>
            <a:endParaRPr lang="ru-RU" dirty="0" smtClean="0">
              <a:latin typeface="Times New Roman" pitchFamily="18" charset="0"/>
              <a:cs typeface="Times New Roman" pitchFamily="18" charset="0"/>
            </a:endParaRPr>
          </a:p>
          <a:p>
            <a:pPr>
              <a:lnSpc>
                <a:spcPct val="120000"/>
              </a:lnSpc>
              <a:spcBef>
                <a:spcPts val="0"/>
              </a:spcBef>
            </a:pPr>
            <a:r>
              <a:rPr lang="en-US" dirty="0" smtClean="0">
                <a:latin typeface="Times New Roman" pitchFamily="18" charset="0"/>
                <a:cs typeface="Times New Roman" pitchFamily="18" charset="0"/>
              </a:rPr>
              <a:t>Reassure the victim. Tell him that you will be providing first aid for him and that medical help is on the way.</a:t>
            </a:r>
            <a:endParaRPr lang="ru-RU" dirty="0" smtClean="0">
              <a:latin typeface="Times New Roman" pitchFamily="18" charset="0"/>
              <a:cs typeface="Times New Roman" pitchFamily="18" charset="0"/>
            </a:endParaRPr>
          </a:p>
          <a:p>
            <a:pPr>
              <a:lnSpc>
                <a:spcPct val="120000"/>
              </a:lnSpc>
              <a:spcBef>
                <a:spcPts val="0"/>
              </a:spcBef>
            </a:pPr>
            <a:r>
              <a:rPr lang="en-US" dirty="0" smtClean="0">
                <a:latin typeface="Times New Roman" pitchFamily="18" charset="0"/>
                <a:cs typeface="Times New Roman" pitchFamily="18" charset="0"/>
              </a:rPr>
              <a:t>Loosen any tight or binding clothing.</a:t>
            </a:r>
            <a:endParaRPr lang="ru-RU" dirty="0" smtClean="0">
              <a:latin typeface="Times New Roman" pitchFamily="18" charset="0"/>
              <a:cs typeface="Times New Roman" pitchFamily="18" charset="0"/>
            </a:endParaRPr>
          </a:p>
          <a:p>
            <a:pPr>
              <a:lnSpc>
                <a:spcPct val="120000"/>
              </a:lnSpc>
              <a:spcBef>
                <a:spcPts val="0"/>
              </a:spcBef>
            </a:pPr>
            <a:r>
              <a:rPr lang="en-US" dirty="0" smtClean="0">
                <a:latin typeface="Times New Roman" pitchFamily="18" charset="0"/>
                <a:cs typeface="Times New Roman" pitchFamily="18" charset="0"/>
              </a:rPr>
              <a:t>Remove all jewelry from the injured part and place it in the casualty’s pocket. Tell the victim you are doing this because if the jewelry is not removed and swelling occurs later, he may not be able to get it off and further bodily injury could result.</a:t>
            </a:r>
            <a:endParaRPr lang="ru-RU" dirty="0" smtClean="0">
              <a:latin typeface="Times New Roman" pitchFamily="18" charset="0"/>
              <a:cs typeface="Times New Roman" pitchFamily="18" charset="0"/>
            </a:endParaRPr>
          </a:p>
          <a:p>
            <a:pPr>
              <a:lnSpc>
                <a:spcPct val="120000"/>
              </a:lnSpc>
              <a:spcBef>
                <a:spcPts val="0"/>
              </a:spcBef>
              <a:buNone/>
            </a:pPr>
            <a:r>
              <a:rPr lang="en-US" dirty="0" smtClean="0">
                <a:latin typeface="Times New Roman" pitchFamily="18" charset="0"/>
                <a:cs typeface="Times New Roman" pitchFamily="18" charset="0"/>
              </a:rPr>
              <a:t>2. Position Casualty. The casualty may be either sitting up or lying down. </a:t>
            </a:r>
            <a:endParaRPr lang="ru-RU" dirty="0" smtClean="0">
              <a:latin typeface="Times New Roman" pitchFamily="18" charset="0"/>
              <a:cs typeface="Times New Roman" pitchFamily="18" charset="0"/>
            </a:endParaRPr>
          </a:p>
          <a:p>
            <a:pPr>
              <a:lnSpc>
                <a:spcPct val="120000"/>
              </a:lnSpc>
              <a:spcBef>
                <a:spcPts val="0"/>
              </a:spcBef>
              <a:buNone/>
            </a:pPr>
            <a:r>
              <a:rPr lang="en-US" dirty="0" smtClean="0">
                <a:latin typeface="Times New Roman" pitchFamily="18" charset="0"/>
                <a:cs typeface="Times New Roman" pitchFamily="18" charset="0"/>
              </a:rPr>
              <a:t>3. Gather Splinting Materials. Kerchief to immobilize.</a:t>
            </a:r>
            <a:endParaRPr lang="ru-RU" dirty="0" smtClean="0">
              <a:latin typeface="Times New Roman" pitchFamily="18" charset="0"/>
              <a:cs typeface="Times New Roman" pitchFamily="18" charset="0"/>
            </a:endParaRPr>
          </a:p>
          <a:p>
            <a:pPr>
              <a:lnSpc>
                <a:spcPct val="120000"/>
              </a:lnSpc>
              <a:spcBef>
                <a:spcPts val="0"/>
              </a:spcBef>
              <a:buNone/>
            </a:pPr>
            <a:r>
              <a:rPr lang="ru-RU" dirty="0" smtClean="0">
                <a:latin typeface="Times New Roman" pitchFamily="18" charset="0"/>
                <a:cs typeface="Times New Roman" pitchFamily="18" charset="0"/>
              </a:rPr>
              <a:t>4</a:t>
            </a:r>
            <a:r>
              <a:rPr lang="en-US" dirty="0" smtClean="0">
                <a:latin typeface="Times New Roman" pitchFamily="18" charset="0"/>
                <a:cs typeface="Times New Roman" pitchFamily="18" charset="0"/>
              </a:rPr>
              <a:t>. Give limbs medium physical position.</a:t>
            </a:r>
            <a:endParaRPr lang="ru-RU" dirty="0" smtClean="0">
              <a:latin typeface="Times New Roman" pitchFamily="18" charset="0"/>
              <a:cs typeface="Times New Roman" pitchFamily="18" charset="0"/>
            </a:endParaRPr>
          </a:p>
          <a:p>
            <a:pPr>
              <a:lnSpc>
                <a:spcPct val="120000"/>
              </a:lnSpc>
              <a:spcBef>
                <a:spcPts val="0"/>
              </a:spcBef>
              <a:buNone/>
            </a:pPr>
            <a:r>
              <a:rPr lang="ru-RU" dirty="0" smtClean="0">
                <a:latin typeface="Times New Roman" pitchFamily="18" charset="0"/>
                <a:cs typeface="Times New Roman" pitchFamily="18" charset="0"/>
              </a:rPr>
              <a:t>5</a:t>
            </a:r>
            <a:r>
              <a:rPr lang="en-US" dirty="0" smtClean="0">
                <a:latin typeface="Times New Roman" pitchFamily="18" charset="0"/>
                <a:cs typeface="Times New Roman" pitchFamily="18" charset="0"/>
              </a:rPr>
              <a:t>. Arm inserted in center of improvised sling.</a:t>
            </a:r>
            <a:endParaRPr lang="ru-RU" dirty="0" smtClean="0">
              <a:latin typeface="Times New Roman" pitchFamily="18" charset="0"/>
              <a:cs typeface="Times New Roman" pitchFamily="18" charset="0"/>
            </a:endParaRPr>
          </a:p>
          <a:p>
            <a:pPr>
              <a:lnSpc>
                <a:spcPct val="120000"/>
              </a:lnSpc>
              <a:spcBef>
                <a:spcPts val="0"/>
              </a:spcBef>
              <a:buNone/>
            </a:pPr>
            <a:r>
              <a:rPr lang="ru-RU" dirty="0" smtClean="0">
                <a:latin typeface="Times New Roman" pitchFamily="18" charset="0"/>
                <a:cs typeface="Times New Roman" pitchFamily="18" charset="0"/>
              </a:rPr>
              <a:t>6</a:t>
            </a:r>
            <a:r>
              <a:rPr lang="en-US" dirty="0" smtClean="0">
                <a:latin typeface="Times New Roman" pitchFamily="18" charset="0"/>
                <a:cs typeface="Times New Roman" pitchFamily="18" charset="0"/>
              </a:rPr>
              <a:t>. Bring the ends of the sling up and tie them at the side of the neck on the uninjured side.</a:t>
            </a:r>
            <a:endParaRPr lang="ru-RU" dirty="0" smtClean="0">
              <a:latin typeface="Times New Roman" pitchFamily="18" charset="0"/>
              <a:cs typeface="Times New Roman" pitchFamily="18" charset="0"/>
            </a:endParaRPr>
          </a:p>
          <a:p>
            <a:pPr>
              <a:lnSpc>
                <a:spcPct val="120000"/>
              </a:lnSpc>
              <a:spcBef>
                <a:spcPts val="0"/>
              </a:spcBef>
              <a:buNone/>
            </a:pPr>
            <a:r>
              <a:rPr lang="ru-RU" dirty="0" smtClean="0">
                <a:latin typeface="Times New Roman" pitchFamily="18" charset="0"/>
                <a:cs typeface="Times New Roman" pitchFamily="18" charset="0"/>
              </a:rPr>
              <a:t>7</a:t>
            </a:r>
            <a:r>
              <a:rPr lang="en-US" dirty="0" smtClean="0">
                <a:latin typeface="Times New Roman" pitchFamily="18" charset="0"/>
                <a:cs typeface="Times New Roman" pitchFamily="18" charset="0"/>
              </a:rPr>
              <a:t> Twist and tuck the corner of the sling at the elbow. </a:t>
            </a:r>
            <a:endParaRPr lang="ru-RU" dirty="0" smtClean="0">
              <a:latin typeface="Times New Roman" pitchFamily="18" charset="0"/>
              <a:cs typeface="Times New Roman" pitchFamily="18" charset="0"/>
            </a:endParaRPr>
          </a:p>
          <a:p>
            <a:pPr>
              <a:lnSpc>
                <a:spcPct val="120000"/>
              </a:lnSpc>
              <a:spcBef>
                <a:spcPts val="0"/>
              </a:spcBef>
              <a:buNone/>
            </a:pPr>
            <a:r>
              <a:rPr lang="ru-RU" dirty="0" smtClean="0">
                <a:latin typeface="Times New Roman" pitchFamily="18" charset="0"/>
                <a:cs typeface="Times New Roman" pitchFamily="18" charset="0"/>
              </a:rPr>
              <a:t>8</a:t>
            </a:r>
            <a:r>
              <a:rPr lang="en-US" dirty="0" smtClean="0">
                <a:latin typeface="Times New Roman" pitchFamily="18" charset="0"/>
                <a:cs typeface="Times New Roman" pitchFamily="18" charset="0"/>
              </a:rPr>
              <a:t>. Stay with the  victim until the arrival of the doctor.</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sz="3100" b="1" dirty="0" smtClean="0">
                <a:latin typeface="Times New Roman" pitchFamily="18" charset="0"/>
                <a:cs typeface="Times New Roman" pitchFamily="18" charset="0"/>
              </a:rPr>
              <a:t>Perform</a:t>
            </a:r>
            <a:r>
              <a:rPr lang="ru-RU" sz="3100" b="1" dirty="0" smtClean="0">
                <a:latin typeface="Times New Roman" pitchFamily="18" charset="0"/>
                <a:cs typeface="Times New Roman" pitchFamily="18" charset="0"/>
              </a:rPr>
              <a:t> </a:t>
            </a:r>
            <a:r>
              <a:rPr lang="en-US" sz="3100" b="1" dirty="0" smtClean="0">
                <a:latin typeface="Times New Roman" pitchFamily="18" charset="0"/>
                <a:cs typeface="Times New Roman" pitchFamily="18" charset="0"/>
              </a:rPr>
              <a:t>the </a:t>
            </a:r>
            <a:r>
              <a:rPr lang="ru-RU" sz="3100" b="1" dirty="0" err="1" smtClean="0">
                <a:latin typeface="Times New Roman" pitchFamily="18" charset="0"/>
                <a:cs typeface="Times New Roman" pitchFamily="18" charset="0"/>
              </a:rPr>
              <a:t>Application</a:t>
            </a:r>
            <a:r>
              <a:rPr lang="ru-RU" sz="3100" b="1" dirty="0" smtClean="0">
                <a:latin typeface="Times New Roman" pitchFamily="18" charset="0"/>
                <a:cs typeface="Times New Roman" pitchFamily="18" charset="0"/>
              </a:rPr>
              <a:t> </a:t>
            </a:r>
            <a:r>
              <a:rPr lang="ru-RU" sz="3100" b="1" dirty="0" err="1" smtClean="0">
                <a:latin typeface="Times New Roman" pitchFamily="18" charset="0"/>
                <a:cs typeface="Times New Roman" pitchFamily="18" charset="0"/>
              </a:rPr>
              <a:t>of</a:t>
            </a:r>
            <a:r>
              <a:rPr lang="ru-RU" sz="3100" b="1" dirty="0" smtClean="0">
                <a:latin typeface="Times New Roman" pitchFamily="18" charset="0"/>
                <a:cs typeface="Times New Roman" pitchFamily="18" charset="0"/>
              </a:rPr>
              <a:t> </a:t>
            </a:r>
            <a:r>
              <a:rPr lang="ru-RU" sz="3100" b="1" dirty="0" err="1" smtClean="0">
                <a:latin typeface="Times New Roman" pitchFamily="18" charset="0"/>
                <a:cs typeface="Times New Roman" pitchFamily="18" charset="0"/>
              </a:rPr>
              <a:t>kerchief</a:t>
            </a:r>
            <a:r>
              <a:rPr lang="ru-RU" sz="3100" b="1" dirty="0" smtClean="0">
                <a:latin typeface="Times New Roman" pitchFamily="18" charset="0"/>
                <a:cs typeface="Times New Roman" pitchFamily="18" charset="0"/>
              </a:rPr>
              <a:t> </a:t>
            </a:r>
            <a:r>
              <a:rPr lang="ru-RU" sz="3100" b="1" dirty="0" err="1" smtClean="0">
                <a:latin typeface="Times New Roman" pitchFamily="18" charset="0"/>
                <a:cs typeface="Times New Roman" pitchFamily="18" charset="0"/>
              </a:rPr>
              <a:t>to</a:t>
            </a:r>
            <a:r>
              <a:rPr lang="ru-RU" sz="3100" b="1" dirty="0" smtClean="0">
                <a:latin typeface="Times New Roman" pitchFamily="18" charset="0"/>
                <a:cs typeface="Times New Roman" pitchFamily="18" charset="0"/>
              </a:rPr>
              <a:t> </a:t>
            </a:r>
            <a:r>
              <a:rPr lang="ru-RU" sz="3100" b="1" dirty="0" err="1" smtClean="0">
                <a:latin typeface="Times New Roman" pitchFamily="18" charset="0"/>
                <a:cs typeface="Times New Roman" pitchFamily="18" charset="0"/>
              </a:rPr>
              <a:t>immobilize</a:t>
            </a:r>
            <a:r>
              <a:rPr lang="ru-RU" sz="3100" b="1" dirty="0" smtClean="0">
                <a:latin typeface="Times New Roman" pitchFamily="18" charset="0"/>
                <a:cs typeface="Times New Roman" pitchFamily="18" charset="0"/>
              </a:rPr>
              <a:t> </a:t>
            </a:r>
            <a:r>
              <a:rPr lang="ru-RU" sz="3100" b="1" dirty="0" err="1" smtClean="0">
                <a:latin typeface="Times New Roman" pitchFamily="18" charset="0"/>
                <a:cs typeface="Times New Roman" pitchFamily="18" charset="0"/>
              </a:rPr>
              <a:t>a</a:t>
            </a:r>
            <a:r>
              <a:rPr lang="ru-RU" sz="3100" b="1" dirty="0" smtClean="0">
                <a:latin typeface="Times New Roman" pitchFamily="18" charset="0"/>
                <a:cs typeface="Times New Roman" pitchFamily="18" charset="0"/>
              </a:rPr>
              <a:t> </a:t>
            </a:r>
            <a:r>
              <a:rPr lang="ru-RU" sz="3100" b="1" dirty="0" err="1" smtClean="0">
                <a:latin typeface="Times New Roman" pitchFamily="18" charset="0"/>
                <a:cs typeface="Times New Roman" pitchFamily="18" charset="0"/>
              </a:rPr>
              <a:t>fractured</a:t>
            </a:r>
            <a:r>
              <a:rPr lang="ru-RU" sz="3100" b="1" dirty="0" smtClean="0">
                <a:latin typeface="Times New Roman" pitchFamily="18" charset="0"/>
                <a:cs typeface="Times New Roman" pitchFamily="18" charset="0"/>
              </a:rPr>
              <a:t> </a:t>
            </a:r>
            <a:r>
              <a:rPr lang="ru-RU" sz="3100" b="1" dirty="0" err="1" smtClean="0">
                <a:latin typeface="Times New Roman" pitchFamily="18" charset="0"/>
                <a:cs typeface="Times New Roman" pitchFamily="18" charset="0"/>
              </a:rPr>
              <a:t>or</a:t>
            </a:r>
            <a:r>
              <a:rPr lang="ru-RU" sz="3100" b="1" dirty="0" smtClean="0">
                <a:latin typeface="Times New Roman" pitchFamily="18" charset="0"/>
                <a:cs typeface="Times New Roman" pitchFamily="18" charset="0"/>
              </a:rPr>
              <a:t> </a:t>
            </a:r>
            <a:r>
              <a:rPr lang="ru-RU" sz="3100" b="1" dirty="0" err="1" smtClean="0">
                <a:latin typeface="Times New Roman" pitchFamily="18" charset="0"/>
                <a:cs typeface="Times New Roman" pitchFamily="18" charset="0"/>
              </a:rPr>
              <a:t>dislocated</a:t>
            </a:r>
            <a:r>
              <a:rPr lang="ru-RU" sz="3100" b="1" dirty="0" smtClean="0">
                <a:latin typeface="Times New Roman" pitchFamily="18" charset="0"/>
                <a:cs typeface="Times New Roman" pitchFamily="18" charset="0"/>
              </a:rPr>
              <a:t> </a:t>
            </a:r>
            <a:r>
              <a:rPr lang="ru-RU" sz="3100" b="1" dirty="0" err="1" smtClean="0">
                <a:latin typeface="Times New Roman" pitchFamily="18" charset="0"/>
                <a:cs typeface="Times New Roman" pitchFamily="18" charset="0"/>
              </a:rPr>
              <a:t>shoulder</a:t>
            </a:r>
            <a:r>
              <a:rPr lang="ru-RU" sz="3100"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ru-RU" dirty="0"/>
          </a:p>
        </p:txBody>
      </p:sp>
      <p:sp>
        <p:nvSpPr>
          <p:cNvPr id="3" name="Содержимое 2"/>
          <p:cNvSpPr>
            <a:spLocks noGrp="1"/>
          </p:cNvSpPr>
          <p:nvPr>
            <p:ph sz="half" idx="1"/>
          </p:nvPr>
        </p:nvSpPr>
        <p:spPr/>
        <p:txBody>
          <a:bodyPr/>
          <a:lstStyle/>
          <a:p>
            <a:endParaRPr lang="ru-RU" dirty="0"/>
          </a:p>
        </p:txBody>
      </p:sp>
      <p:sp>
        <p:nvSpPr>
          <p:cNvPr id="4" name="Содержимое 3"/>
          <p:cNvSpPr>
            <a:spLocks noGrp="1"/>
          </p:cNvSpPr>
          <p:nvPr>
            <p:ph sz="half" idx="2"/>
          </p:nvPr>
        </p:nvSpPr>
        <p:spPr/>
        <p:txBody>
          <a:bodyPr/>
          <a:lstStyle/>
          <a:p>
            <a:endParaRPr lang="ru-RU"/>
          </a:p>
        </p:txBody>
      </p:sp>
      <p:pic>
        <p:nvPicPr>
          <p:cNvPr id="5" name="Picture 2" descr="http://natur-mag.ru/images/image048.jpg"/>
          <p:cNvPicPr>
            <a:picLocks noChangeAspect="1" noChangeArrowheads="1"/>
          </p:cNvPicPr>
          <p:nvPr/>
        </p:nvPicPr>
        <p:blipFill>
          <a:blip r:embed="rId2"/>
          <a:srcRect/>
          <a:stretch>
            <a:fillRect/>
          </a:stretch>
        </p:blipFill>
        <p:spPr bwMode="auto">
          <a:xfrm>
            <a:off x="2476500" y="3505199"/>
            <a:ext cx="6667500" cy="3352801"/>
          </a:xfrm>
          <a:prstGeom prst="rect">
            <a:avLst/>
          </a:prstGeom>
          <a:noFill/>
        </p:spPr>
      </p:pic>
      <p:pic>
        <p:nvPicPr>
          <p:cNvPr id="5122" name="Picture 2" descr="http://u9086.mass.hc.ru/%D0%9E%D0%91%D0%96_8_%D0%BA%D0%BB_%D0%A1%D0%BC%D0%B8%D1%80%D0%BD%D0%BE%D0%B2/32.12.jpg"/>
          <p:cNvPicPr>
            <a:picLocks noChangeAspect="1" noChangeArrowheads="1"/>
          </p:cNvPicPr>
          <p:nvPr/>
        </p:nvPicPr>
        <p:blipFill>
          <a:blip r:embed="rId3"/>
          <a:srcRect/>
          <a:stretch>
            <a:fillRect/>
          </a:stretch>
        </p:blipFill>
        <p:spPr bwMode="auto">
          <a:xfrm>
            <a:off x="0" y="1071546"/>
            <a:ext cx="5381625" cy="315277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0"/>
            <a:ext cx="8229600" cy="714356"/>
          </a:xfrm>
        </p:spPr>
        <p:txBody>
          <a:bodyPr>
            <a:normAutofit/>
          </a:bodyPr>
          <a:lstStyle/>
          <a:p>
            <a:r>
              <a:rPr lang="en-US" sz="2000" b="1" dirty="0" smtClean="0">
                <a:latin typeface="Times New Roman" pitchFamily="18" charset="0"/>
                <a:cs typeface="Times New Roman" pitchFamily="18" charset="0"/>
              </a:rPr>
              <a:t>Perform</a:t>
            </a:r>
            <a:r>
              <a:rPr lang="ru-RU"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the Immobilization of closed fracture of forearm with </a:t>
            </a:r>
            <a:r>
              <a:rPr lang="ru-RU" sz="2000" b="1" dirty="0" err="1" smtClean="0">
                <a:latin typeface="Times New Roman" pitchFamily="18" charset="0"/>
                <a:cs typeface="Times New Roman" pitchFamily="18" charset="0"/>
              </a:rPr>
              <a:t>Rigid</a:t>
            </a:r>
            <a:r>
              <a:rPr lang="ru-RU"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Splint</a:t>
            </a:r>
            <a:endParaRPr lang="ru-RU" dirty="0"/>
          </a:p>
        </p:txBody>
      </p:sp>
      <p:sp>
        <p:nvSpPr>
          <p:cNvPr id="3" name="Содержимое 2"/>
          <p:cNvSpPr>
            <a:spLocks noGrp="1"/>
          </p:cNvSpPr>
          <p:nvPr>
            <p:ph idx="1"/>
          </p:nvPr>
        </p:nvSpPr>
        <p:spPr>
          <a:xfrm>
            <a:off x="285720" y="857232"/>
            <a:ext cx="8572560" cy="6000768"/>
          </a:xfrm>
        </p:spPr>
        <p:txBody>
          <a:bodyPr>
            <a:normAutofit fontScale="70000" lnSpcReduction="20000"/>
          </a:bodyPr>
          <a:lstStyle/>
          <a:p>
            <a:pPr>
              <a:lnSpc>
                <a:spcPct val="120000"/>
              </a:lnSpc>
              <a:spcBef>
                <a:spcPts val="0"/>
              </a:spcBef>
              <a:buNone/>
            </a:pPr>
            <a:r>
              <a:rPr lang="en-US" dirty="0" smtClean="0">
                <a:latin typeface="Times New Roman" pitchFamily="18" charset="0"/>
                <a:cs typeface="Times New Roman" pitchFamily="18" charset="0"/>
              </a:rPr>
              <a:t>1. Prepare the victim for Splinting the Suspected Fracture. </a:t>
            </a:r>
            <a:endParaRPr lang="ru-RU" dirty="0" smtClean="0">
              <a:latin typeface="Times New Roman" pitchFamily="18" charset="0"/>
              <a:cs typeface="Times New Roman" pitchFamily="18" charset="0"/>
            </a:endParaRPr>
          </a:p>
          <a:p>
            <a:pPr>
              <a:lnSpc>
                <a:spcPct val="120000"/>
              </a:lnSpc>
              <a:spcBef>
                <a:spcPts val="0"/>
              </a:spcBef>
            </a:pPr>
            <a:r>
              <a:rPr lang="en-US" dirty="0" smtClean="0">
                <a:latin typeface="Times New Roman" pitchFamily="18" charset="0"/>
                <a:cs typeface="Times New Roman" pitchFamily="18" charset="0"/>
              </a:rPr>
              <a:t>Reassure the victim. </a:t>
            </a:r>
            <a:endParaRPr lang="ru-RU" dirty="0" smtClean="0">
              <a:latin typeface="Times New Roman" pitchFamily="18" charset="0"/>
              <a:cs typeface="Times New Roman" pitchFamily="18" charset="0"/>
            </a:endParaRPr>
          </a:p>
          <a:p>
            <a:pPr>
              <a:lnSpc>
                <a:spcPct val="120000"/>
              </a:lnSpc>
              <a:spcBef>
                <a:spcPts val="0"/>
              </a:spcBef>
            </a:pPr>
            <a:r>
              <a:rPr lang="en-US" dirty="0" smtClean="0">
                <a:latin typeface="Times New Roman" pitchFamily="18" charset="0"/>
                <a:cs typeface="Times New Roman" pitchFamily="18" charset="0"/>
              </a:rPr>
              <a:t>Loosen any tight or binding clothing. </a:t>
            </a:r>
            <a:endParaRPr lang="ru-RU" dirty="0" smtClean="0">
              <a:latin typeface="Times New Roman" pitchFamily="18" charset="0"/>
              <a:cs typeface="Times New Roman" pitchFamily="18" charset="0"/>
            </a:endParaRPr>
          </a:p>
          <a:p>
            <a:pPr>
              <a:lnSpc>
                <a:spcPct val="120000"/>
              </a:lnSpc>
              <a:spcBef>
                <a:spcPts val="0"/>
              </a:spcBef>
            </a:pPr>
            <a:r>
              <a:rPr lang="en-US" dirty="0" smtClean="0">
                <a:latin typeface="Times New Roman" pitchFamily="18" charset="0"/>
                <a:cs typeface="Times New Roman" pitchFamily="18" charset="0"/>
              </a:rPr>
              <a:t>Remove all jewelry from the injured part and place it in the casualty’s pocket.</a:t>
            </a:r>
            <a:endParaRPr lang="ru-RU" dirty="0" smtClean="0">
              <a:latin typeface="Times New Roman" pitchFamily="18" charset="0"/>
              <a:cs typeface="Times New Roman" pitchFamily="18" charset="0"/>
            </a:endParaRPr>
          </a:p>
          <a:p>
            <a:pPr>
              <a:lnSpc>
                <a:spcPct val="120000"/>
              </a:lnSpc>
              <a:spcBef>
                <a:spcPts val="0"/>
              </a:spcBef>
              <a:buNone/>
            </a:pPr>
            <a:r>
              <a:rPr lang="en-US" dirty="0" smtClean="0">
                <a:latin typeface="Times New Roman" pitchFamily="18" charset="0"/>
                <a:cs typeface="Times New Roman" pitchFamily="18" charset="0"/>
              </a:rPr>
              <a:t>2. Position victim. The victim may be either sitting up or lying down. </a:t>
            </a:r>
            <a:endParaRPr lang="ru-RU" dirty="0" smtClean="0">
              <a:latin typeface="Times New Roman" pitchFamily="18" charset="0"/>
              <a:cs typeface="Times New Roman" pitchFamily="18" charset="0"/>
            </a:endParaRPr>
          </a:p>
          <a:p>
            <a:pPr>
              <a:lnSpc>
                <a:spcPct val="120000"/>
              </a:lnSpc>
              <a:spcBef>
                <a:spcPts val="0"/>
              </a:spcBef>
              <a:buNone/>
            </a:pPr>
            <a:r>
              <a:rPr lang="en-US" dirty="0" smtClean="0">
                <a:latin typeface="Times New Roman" pitchFamily="18" charset="0"/>
                <a:cs typeface="Times New Roman" pitchFamily="18" charset="0"/>
              </a:rPr>
              <a:t>3. Gather Splinting Materials. Standard medical Splints (Kramer's Splint with Padding). Before beginning first aid procedures for a fracture, gather whatever splinting  materials are available. Ensure that splints are long enough to immobilize the joint above and below the suspected fracture.</a:t>
            </a:r>
            <a:endParaRPr lang="ru-RU" dirty="0" smtClean="0">
              <a:latin typeface="Times New Roman" pitchFamily="18" charset="0"/>
              <a:cs typeface="Times New Roman" pitchFamily="18" charset="0"/>
            </a:endParaRPr>
          </a:p>
          <a:p>
            <a:pPr>
              <a:lnSpc>
                <a:spcPct val="120000"/>
              </a:lnSpc>
              <a:spcBef>
                <a:spcPts val="0"/>
              </a:spcBef>
              <a:buNone/>
            </a:pPr>
            <a:r>
              <a:rPr lang="en-US" dirty="0" smtClean="0">
                <a:latin typeface="Times New Roman" pitchFamily="18" charset="0"/>
                <a:cs typeface="Times New Roman" pitchFamily="18" charset="0"/>
              </a:rPr>
              <a:t>4. Model</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 splint</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on a healthy limb. </a:t>
            </a:r>
          </a:p>
          <a:p>
            <a:pPr>
              <a:lnSpc>
                <a:spcPct val="120000"/>
              </a:lnSpc>
              <a:spcBef>
                <a:spcPts val="0"/>
              </a:spcBef>
              <a:buNone/>
            </a:pPr>
            <a:r>
              <a:rPr lang="en-US" dirty="0" smtClean="0">
                <a:latin typeface="Times New Roman" pitchFamily="18" charset="0"/>
                <a:cs typeface="Times New Roman" pitchFamily="18" charset="0"/>
              </a:rPr>
              <a:t>5. Give a limbs medium physical position - bent the elbow joint at an angle of 90 degrees,  turn  the palm to stomach, fingers slightly bent.</a:t>
            </a:r>
          </a:p>
          <a:p>
            <a:pPr>
              <a:lnSpc>
                <a:spcPct val="120000"/>
              </a:lnSpc>
              <a:spcBef>
                <a:spcPts val="0"/>
              </a:spcBef>
              <a:buNone/>
            </a:pPr>
            <a:r>
              <a:rPr lang="en-US" dirty="0" smtClean="0">
                <a:latin typeface="Times New Roman" pitchFamily="18" charset="0"/>
                <a:cs typeface="Times New Roman" pitchFamily="18" charset="0"/>
              </a:rPr>
              <a:t>6. Place a splint from the fingertips to middle of the shoulder.</a:t>
            </a:r>
          </a:p>
          <a:p>
            <a:pPr>
              <a:lnSpc>
                <a:spcPct val="120000"/>
              </a:lnSpc>
              <a:spcBef>
                <a:spcPts val="0"/>
              </a:spcBef>
              <a:buNone/>
            </a:pPr>
            <a:r>
              <a:rPr lang="en-US" dirty="0" smtClean="0">
                <a:latin typeface="Times New Roman" pitchFamily="18" charset="0"/>
                <a:cs typeface="Times New Roman" pitchFamily="18" charset="0"/>
              </a:rPr>
              <a:t>7. Fix the splint on full length with the same</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pressure with spiral bandage.</a:t>
            </a:r>
          </a:p>
          <a:p>
            <a:pPr>
              <a:lnSpc>
                <a:spcPct val="120000"/>
              </a:lnSpc>
              <a:spcBef>
                <a:spcPts val="0"/>
              </a:spcBef>
              <a:buNone/>
            </a:pPr>
            <a:r>
              <a:rPr lang="en-US" dirty="0" smtClean="0">
                <a:latin typeface="Times New Roman" pitchFamily="18" charset="0"/>
                <a:cs typeface="Times New Roman" pitchFamily="18" charset="0"/>
              </a:rPr>
              <a:t>8. Perform</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 </a:t>
            </a:r>
            <a:r>
              <a:rPr lang="ru-RU" dirty="0" err="1" smtClean="0">
                <a:latin typeface="Times New Roman" pitchFamily="18" charset="0"/>
                <a:cs typeface="Times New Roman" pitchFamily="18" charset="0"/>
              </a:rPr>
              <a:t>Application</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of</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kerchief</a:t>
            </a:r>
            <a:r>
              <a:rPr lang="en-US" dirty="0" smtClean="0">
                <a:latin typeface="Times New Roman" pitchFamily="18" charset="0"/>
                <a:cs typeface="Times New Roman" pitchFamily="18" charset="0"/>
              </a:rPr>
              <a:t>.</a:t>
            </a:r>
          </a:p>
          <a:p>
            <a:endParaRPr lang="ru-RU" dirty="0" smtClean="0"/>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0"/>
            <a:ext cx="8715436" cy="785794"/>
          </a:xfrm>
        </p:spPr>
        <p:txBody>
          <a:bodyPr>
            <a:normAutofit/>
          </a:bodyPr>
          <a:lstStyle/>
          <a:p>
            <a:r>
              <a:rPr lang="en-US" sz="2000" b="1" dirty="0" smtClean="0">
                <a:latin typeface="Times New Roman" pitchFamily="18" charset="0"/>
                <a:cs typeface="Times New Roman" pitchFamily="18" charset="0"/>
              </a:rPr>
              <a:t>Perform</a:t>
            </a:r>
            <a:r>
              <a:rPr lang="ru-RU"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the Immobilization of closed fracture of forearm with </a:t>
            </a:r>
            <a:r>
              <a:rPr lang="ru-RU" sz="2000" b="1" dirty="0" err="1" smtClean="0">
                <a:latin typeface="Times New Roman" pitchFamily="18" charset="0"/>
                <a:cs typeface="Times New Roman" pitchFamily="18" charset="0"/>
              </a:rPr>
              <a:t>Rigid</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Splint</a:t>
            </a:r>
            <a:r>
              <a:rPr lang="en-US" sz="2000" b="1" dirty="0" smtClean="0">
                <a:latin typeface="Times New Roman" pitchFamily="18" charset="0"/>
                <a:cs typeface="Times New Roman" pitchFamily="18" charset="0"/>
              </a:rPr>
              <a:t>.</a:t>
            </a:r>
            <a:endParaRPr lang="ru-RU" sz="2000" dirty="0"/>
          </a:p>
        </p:txBody>
      </p:sp>
      <p:sp>
        <p:nvSpPr>
          <p:cNvPr id="3" name="Содержимое 2"/>
          <p:cNvSpPr>
            <a:spLocks noGrp="1"/>
          </p:cNvSpPr>
          <p:nvPr>
            <p:ph idx="1"/>
          </p:nvPr>
        </p:nvSpPr>
        <p:spPr>
          <a:xfrm>
            <a:off x="214282" y="714356"/>
            <a:ext cx="8715436" cy="5857916"/>
          </a:xfrm>
        </p:spPr>
        <p:txBody>
          <a:bodyPr>
            <a:noAutofit/>
          </a:bodyPr>
          <a:lstStyle/>
          <a:p>
            <a:pPr>
              <a:spcBef>
                <a:spcPts val="0"/>
              </a:spcBef>
              <a:buNone/>
            </a:pPr>
            <a:r>
              <a:rPr lang="ru-RU" sz="2200" dirty="0" smtClean="0">
                <a:latin typeface="Times New Roman" pitchFamily="18" charset="0"/>
                <a:cs typeface="Times New Roman" pitchFamily="18" charset="0"/>
              </a:rPr>
              <a:t>1. Подготовить пострадавшего в </a:t>
            </a:r>
            <a:r>
              <a:rPr lang="ru-RU" sz="2200" dirty="0" err="1" smtClean="0">
                <a:latin typeface="Times New Roman" pitchFamily="18" charset="0"/>
                <a:cs typeface="Times New Roman" pitchFamily="18" charset="0"/>
              </a:rPr>
              <a:t>Шинирование</a:t>
            </a:r>
            <a:r>
              <a:rPr lang="ru-RU" sz="2200" dirty="0" smtClean="0">
                <a:latin typeface="Times New Roman" pitchFamily="18" charset="0"/>
                <a:cs typeface="Times New Roman" pitchFamily="18" charset="0"/>
              </a:rPr>
              <a:t> подозрение на перелом. </a:t>
            </a:r>
          </a:p>
          <a:p>
            <a:pPr>
              <a:spcBef>
                <a:spcPts val="0"/>
              </a:spcBef>
              <a:buNone/>
            </a:pPr>
            <a:r>
              <a:rPr lang="ru-RU" sz="2200" dirty="0" smtClean="0">
                <a:latin typeface="Times New Roman" pitchFamily="18" charset="0"/>
                <a:cs typeface="Times New Roman" pitchFamily="18" charset="0"/>
              </a:rPr>
              <a:t>Успокоить пострадавшего.  Ослабьте плотно или обязательного одежды. Снимите все украшения с поврежденной части и поместите его в пострадавшего карман.. </a:t>
            </a:r>
          </a:p>
          <a:p>
            <a:pPr>
              <a:spcBef>
                <a:spcPts val="0"/>
              </a:spcBef>
              <a:buNone/>
            </a:pPr>
            <a:r>
              <a:rPr lang="ru-RU" sz="2200" dirty="0" smtClean="0">
                <a:latin typeface="Times New Roman" pitchFamily="18" charset="0"/>
                <a:cs typeface="Times New Roman" pitchFamily="18" charset="0"/>
              </a:rPr>
              <a:t>2. Положение Пострадавшего. Пострадавший может быть сидя или лежа. </a:t>
            </a:r>
          </a:p>
          <a:p>
            <a:pPr>
              <a:spcBef>
                <a:spcPts val="0"/>
              </a:spcBef>
              <a:buNone/>
            </a:pPr>
            <a:r>
              <a:rPr lang="ru-RU" sz="2200" dirty="0" smtClean="0">
                <a:latin typeface="Times New Roman" pitchFamily="18" charset="0"/>
                <a:cs typeface="Times New Roman" pitchFamily="18" charset="0"/>
              </a:rPr>
              <a:t>3. Собрать </a:t>
            </a:r>
            <a:r>
              <a:rPr lang="ru-RU" sz="2200" dirty="0" err="1" smtClean="0">
                <a:latin typeface="Times New Roman" pitchFamily="18" charset="0"/>
                <a:cs typeface="Times New Roman" pitchFamily="18" charset="0"/>
              </a:rPr>
              <a:t>Шинирование</a:t>
            </a:r>
            <a:r>
              <a:rPr lang="ru-RU" sz="2200" dirty="0" smtClean="0">
                <a:latin typeface="Times New Roman" pitchFamily="18" charset="0"/>
                <a:cs typeface="Times New Roman" pitchFamily="18" charset="0"/>
              </a:rPr>
              <a:t> Материалами. Стандартные медицинские шины (</a:t>
            </a:r>
            <a:r>
              <a:rPr lang="ru-RU" sz="2200" dirty="0" err="1" smtClean="0">
                <a:latin typeface="Times New Roman" pitchFamily="18" charset="0"/>
                <a:cs typeface="Times New Roman" pitchFamily="18" charset="0"/>
              </a:rPr>
              <a:t>шины</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Крамера</a:t>
            </a:r>
            <a:r>
              <a:rPr lang="ru-RU" sz="2200" dirty="0" smtClean="0">
                <a:latin typeface="Times New Roman" pitchFamily="18" charset="0"/>
                <a:cs typeface="Times New Roman" pitchFamily="18" charset="0"/>
              </a:rPr>
              <a:t> с прокладкой). Перед началом первой медицинской помощи при перелом, собрать все </a:t>
            </a:r>
            <a:r>
              <a:rPr lang="ru-RU" sz="2200" dirty="0" err="1" smtClean="0">
                <a:latin typeface="Times New Roman" pitchFamily="18" charset="0"/>
                <a:cs typeface="Times New Roman" pitchFamily="18" charset="0"/>
              </a:rPr>
              <a:t>шинирование</a:t>
            </a:r>
            <a:r>
              <a:rPr lang="ru-RU" sz="2200" dirty="0" smtClean="0">
                <a:latin typeface="Times New Roman" pitchFamily="18" charset="0"/>
                <a:cs typeface="Times New Roman" pitchFamily="18" charset="0"/>
              </a:rPr>
              <a:t> материалы доступны. Убедитесь, что шины являются достаточно долго, чтобы обездвижить сустав выше и ниже предполагаемого перелома.</a:t>
            </a:r>
          </a:p>
          <a:p>
            <a:pPr>
              <a:spcBef>
                <a:spcPts val="0"/>
              </a:spcBef>
              <a:buNone/>
            </a:pPr>
            <a:r>
              <a:rPr lang="ru-RU" sz="2200" dirty="0" smtClean="0">
                <a:latin typeface="Times New Roman" pitchFamily="18" charset="0"/>
                <a:cs typeface="Times New Roman" pitchFamily="18" charset="0"/>
              </a:rPr>
              <a:t>4. Модели тутора на здоровой конечности. </a:t>
            </a:r>
          </a:p>
          <a:p>
            <a:pPr>
              <a:spcBef>
                <a:spcPts val="0"/>
              </a:spcBef>
              <a:buNone/>
            </a:pPr>
            <a:r>
              <a:rPr lang="ru-RU" sz="2200" dirty="0" smtClean="0">
                <a:latin typeface="Times New Roman" pitchFamily="18" charset="0"/>
                <a:cs typeface="Times New Roman" pitchFamily="18" charset="0"/>
              </a:rPr>
              <a:t>5. Придать конечности средне физическое положение. </a:t>
            </a:r>
          </a:p>
          <a:p>
            <a:pPr>
              <a:spcBef>
                <a:spcPts val="0"/>
              </a:spcBef>
              <a:buNone/>
            </a:pPr>
            <a:r>
              <a:rPr lang="ru-RU" sz="2200" dirty="0" smtClean="0">
                <a:latin typeface="Times New Roman" pitchFamily="18" charset="0"/>
                <a:cs typeface="Times New Roman" pitchFamily="18" charset="0"/>
              </a:rPr>
              <a:t>6. Шину от кончиков пальцев до середины плеча.</a:t>
            </a:r>
          </a:p>
          <a:p>
            <a:pPr>
              <a:spcBef>
                <a:spcPts val="0"/>
              </a:spcBef>
              <a:buNone/>
            </a:pPr>
            <a:r>
              <a:rPr lang="ru-RU" sz="2200" dirty="0" smtClean="0">
                <a:latin typeface="Times New Roman" pitchFamily="18" charset="0"/>
                <a:cs typeface="Times New Roman" pitchFamily="18" charset="0"/>
              </a:rPr>
              <a:t>7. Зафиксировать шину на всю длину с одинаковым давлением повязки.</a:t>
            </a:r>
          </a:p>
          <a:p>
            <a:pPr>
              <a:spcBef>
                <a:spcPts val="0"/>
              </a:spcBef>
              <a:buNone/>
            </a:pPr>
            <a:r>
              <a:rPr lang="ru-RU" sz="2200" dirty="0" smtClean="0">
                <a:latin typeface="Times New Roman" pitchFamily="18" charset="0"/>
                <a:cs typeface="Times New Roman" pitchFamily="18" charset="0"/>
              </a:rPr>
              <a:t>8. Проанализировать применение платочке.</a:t>
            </a:r>
            <a:endParaRPr lang="ru-RU" sz="22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2356</TotalTime>
  <Words>1895</Words>
  <PresentationFormat>Экран (4:3)</PresentationFormat>
  <Paragraphs>125</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Тема Office</vt:lpstr>
      <vt:lpstr>Слайд 1</vt:lpstr>
      <vt:lpstr>Learning objectives </vt:lpstr>
      <vt:lpstr>Clinical assessment of the syndrome damage  </vt:lpstr>
      <vt:lpstr>Equipment to perform transport immobilization </vt:lpstr>
      <vt:lpstr>Equipment to perform transport immobilization </vt:lpstr>
      <vt:lpstr>Perform the Application of kerchief to immobilize a fractured or dislocated shoulder.</vt:lpstr>
      <vt:lpstr>Perform the Application of kerchief to immobilize a fractured or dislocated shoulder.  </vt:lpstr>
      <vt:lpstr>Perform the Immobilization of closed fracture of forearm with Rigid  Splint</vt:lpstr>
      <vt:lpstr>Perform the Immobilization of closed fracture of forearm with Rigid Splint.</vt:lpstr>
      <vt:lpstr>Слайд 10</vt:lpstr>
      <vt:lpstr>Immobilization of fracture of shoulder bones. Application of Rigid Splint. </vt:lpstr>
      <vt:lpstr>Слайд 12</vt:lpstr>
      <vt:lpstr>Immobilization of fracture of shin bones. Application of Rigid Splint.</vt:lpstr>
      <vt:lpstr>Слайд 14</vt:lpstr>
      <vt:lpstr>Perform the Immobilization of fracture of thigh with Rigid Splint</vt:lpstr>
      <vt:lpstr>Слайд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User</cp:lastModifiedBy>
  <cp:revision>140</cp:revision>
  <dcterms:created xsi:type="dcterms:W3CDTF">2016-07-03T09:25:26Z</dcterms:created>
  <dcterms:modified xsi:type="dcterms:W3CDTF">2017-10-20T16:52:08Z</dcterms:modified>
</cp:coreProperties>
</file>